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1" r:id="rId2"/>
    <p:sldId id="257" r:id="rId3"/>
    <p:sldId id="271" r:id="rId4"/>
    <p:sldId id="280" r:id="rId5"/>
    <p:sldId id="293" r:id="rId6"/>
    <p:sldId id="281" r:id="rId7"/>
    <p:sldId id="294" r:id="rId8"/>
    <p:sldId id="279" r:id="rId9"/>
    <p:sldId id="283" r:id="rId10"/>
    <p:sldId id="288" r:id="rId11"/>
    <p:sldId id="289" r:id="rId12"/>
    <p:sldId id="290" r:id="rId13"/>
    <p:sldId id="291" r:id="rId14"/>
    <p:sldId id="297" r:id="rId15"/>
    <p:sldId id="295" r:id="rId16"/>
    <p:sldId id="296" r:id="rId17"/>
    <p:sldId id="292" r:id="rId18"/>
    <p:sldId id="298" r:id="rId19"/>
    <p:sldId id="299" r:id="rId20"/>
    <p:sldId id="300" r:id="rId21"/>
    <p:sldId id="301" r:id="rId22"/>
    <p:sldId id="303" r:id="rId23"/>
    <p:sldId id="304" r:id="rId24"/>
    <p:sldId id="305" r:id="rId25"/>
    <p:sldId id="306" r:id="rId26"/>
    <p:sldId id="307" r:id="rId27"/>
    <p:sldId id="308" r:id="rId28"/>
    <p:sldId id="275" r:id="rId29"/>
    <p:sldId id="268" r:id="rId30"/>
    <p:sldId id="310" r:id="rId31"/>
    <p:sldId id="309" r:id="rId3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46CA6C-494A-582D-5229-2570AEAA3EBB}" name="정영철" initials="정" userId="정영철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5" autoAdjust="0"/>
    <p:restoredTop sz="83501" autoAdjust="0"/>
  </p:normalViewPr>
  <p:slideViewPr>
    <p:cSldViewPr snapToGrid="0">
      <p:cViewPr varScale="1">
        <p:scale>
          <a:sx n="93" d="100"/>
          <a:sy n="93" d="100"/>
        </p:scale>
        <p:origin x="1632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2021년 12월 1일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2021년 12월 1일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졸업작품발표회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정영철 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저희는 영상처리를 활용한 행동 인식 긴급 상황 알림 시스템에 대해서 작품을 만들어 보았습니다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 시작하겠습니다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내용으로 들어가서</a:t>
            </a:r>
            <a:r>
              <a:rPr lang="en-US" altLang="ko-KR" dirty="0"/>
              <a:t>, </a:t>
            </a:r>
            <a:r>
              <a:rPr lang="en-US" altLang="ko-KR" dirty="0" err="1"/>
              <a:t>OpenPose</a:t>
            </a:r>
            <a:r>
              <a:rPr lang="ko-KR" altLang="en-US" dirty="0"/>
              <a:t>의 딥러닝 네트워크는 </a:t>
            </a:r>
            <a:r>
              <a:rPr lang="en-US" altLang="ko-KR" dirty="0"/>
              <a:t>VGG-19</a:t>
            </a:r>
            <a:r>
              <a:rPr lang="ko-KR" altLang="en-US" dirty="0"/>
              <a:t>를 썼습니다</a:t>
            </a:r>
            <a:r>
              <a:rPr lang="en-US" altLang="ko-KR" dirty="0"/>
              <a:t>. VGG-19</a:t>
            </a:r>
            <a:r>
              <a:rPr lang="ko-KR" altLang="en-US" dirty="0"/>
              <a:t>는 테스트용으로 적합하다고 알려진 </a:t>
            </a:r>
            <a:r>
              <a:rPr lang="en-US" altLang="ko-KR" dirty="0"/>
              <a:t>CNN </a:t>
            </a:r>
            <a:r>
              <a:rPr lang="ko-KR" altLang="en-US" dirty="0"/>
              <a:t>즉 </a:t>
            </a:r>
            <a:r>
              <a:rPr lang="ko-KR" altLang="en-US" dirty="0" err="1"/>
              <a:t>합성곱</a:t>
            </a:r>
            <a:r>
              <a:rPr lang="ko-KR" altLang="en-US" dirty="0"/>
              <a:t> 신경망을 기반으로 영상을 입력 값으로 하여 객체를 인식합니다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VGG-19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19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 계층으로 구성된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합성곱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신경망입니다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 = Convolution layer / P = Pooling layer  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S = Confidence Map / L = Part Affinity Field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ko-KR" altLang="en-US" dirty="0">
                <a:solidFill>
                  <a:srgbClr val="333333"/>
                </a:solidFill>
                <a:effectLst/>
                <a:latin typeface="Spoqa Han Sans"/>
              </a:rPr>
              <a:t>순서 </a:t>
            </a:r>
            <a:r>
              <a:rPr lang="en-US" altLang="ko-KR" dirty="0">
                <a:solidFill>
                  <a:srgbClr val="333333"/>
                </a:solidFill>
                <a:effectLst/>
                <a:latin typeface="Spoqa Han Sans"/>
              </a:rPr>
              <a:t>: Image -&gt; VGG-19 -&gt; Stage 1 -&gt; Stage 2 -&gt; Stage N -&gt; result</a:t>
            </a:r>
          </a:p>
          <a:p>
            <a:endParaRPr lang="en-US" altLang="ko-KR" dirty="0">
              <a:solidFill>
                <a:srgbClr val="333333"/>
              </a:solidFill>
              <a:effectLst/>
              <a:latin typeface="Spoqa Han Sans"/>
            </a:endParaRPr>
          </a:p>
          <a:p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(Branch 1 :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관절 예측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/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Branch 2 :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사람 예측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</a:p>
          <a:p>
            <a:endParaRPr lang="en-US" altLang="ko-KR" b="1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Branch 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Confidence Map(S)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 결과값으로 나오며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Branch 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Part Affinity Field(L)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 결과 값으로 나옵니다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Confidence map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은 관절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(Joint)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위치할수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있는 가능성이 높은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흑백이미지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(Greyscale)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를 만들어 놓고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모든 픽셀을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0~1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값으로 표현 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히트맵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(heatmap)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을 만들어 관절위치를 파악합니다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Part Affinity Fields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한 관절에서 다른 관절로 이어지는 방향을 인코딩한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2D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벡터이며 이는 인체 부위 사이의 연관 정도를 나타냅니다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4340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먼저 순서로는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MPII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네트워크를 불러 온 후에 카메라를 통해 실시간으로 이미지를 불러옵니다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읽어 들인 이미지를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MPII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네트워크에 넣기 위한 전 처리를 진행하고 전 처리된 이미지를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MPII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네트워크에 입력합니다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 때 네트워크에 있는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confidence map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을 통해 각 관절 정보가 나오는데 이 관절들 간의 연결 관계를 이분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매칭을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 통해 각 노드들끼리 연결합니다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매칭은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자신이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속한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영역과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그렇지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않은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영역을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나누어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나와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같은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영역의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노드들끼리는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연결하지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않는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방법이다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때,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매칭을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이용하여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다른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영역에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있는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노드들끼리는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모두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연결하여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모든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연결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가능성을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고려한다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정보를 이용하여 각 노드들의 연결 관계를 한층 단순화 시킨다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이후 각 노드들이 한 사람의 몸 안에서 제대로 연결되었다는 것을 확정할 수 없기 때문에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다른 사람의 몸과 연결된 노드를 제거해야 하기 때문에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) affinity field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를 이용하여 각 노드들 간의 연결 관계를 확정한다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06369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각 파트 번호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선으로 연결될 선들을 설정을 해줬습니다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그 뒤 각 파일 데이터 셋을 불러오는 과정을 거쳐 학습을 시킨 뒤 이미지를 읽어오는 과정 순으로 가게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62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Neck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Right Hip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x, y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좌표 값을 통해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역탄젠트의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 값을 구한 후 각도에 따라 서있음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쓰러짐 두 가지 행동으로 구분하였습니다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en-US" altLang="ko-K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역탄젠트의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 값을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degree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값으로 사용하기 위해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radian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값을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degree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값으로 변환을 해주었고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서있음 행동은 역 탄젠트의 각도가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45°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이상일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45°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이하일때는 이 주저앉음 행동으로 인식을 하도록 해줬습니다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서있을때는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 계속 알릴 필요가 없기 때문에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count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변수를 사용해서 값이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10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일때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 마다 알림</a:t>
            </a:r>
            <a:endParaRPr lang="en-US" altLang="ko-KR" sz="18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0" i="0" dirty="0" err="1">
                <a:solidFill>
                  <a:srgbClr val="555555"/>
                </a:solidFill>
                <a:effectLst/>
                <a:latin typeface="AppleSDGothicNeo"/>
              </a:rPr>
              <a:t>atan</a:t>
            </a:r>
            <a:r>
              <a:rPr lang="ko-KR" altLang="en-US" sz="2800" b="0" i="0" dirty="0">
                <a:solidFill>
                  <a:srgbClr val="555555"/>
                </a:solidFill>
                <a:effectLst/>
                <a:latin typeface="AppleSDGothicNeo"/>
              </a:rPr>
              <a:t>은 두 점 사이의 </a:t>
            </a:r>
            <a:r>
              <a:rPr lang="ko-KR" altLang="en-US" sz="2800" b="1" i="0" dirty="0" err="1">
                <a:solidFill>
                  <a:srgbClr val="555555"/>
                </a:solidFill>
                <a:effectLst/>
                <a:latin typeface="AppleSDGothicNeo"/>
              </a:rPr>
              <a:t>탄젠트값을</a:t>
            </a:r>
            <a:r>
              <a:rPr lang="ko-KR" altLang="en-US" sz="2800" b="1" i="0" dirty="0">
                <a:solidFill>
                  <a:srgbClr val="555555"/>
                </a:solidFill>
                <a:effectLst/>
                <a:latin typeface="AppleSDGothicNeo"/>
              </a:rPr>
              <a:t> 받아</a:t>
            </a:r>
            <a:r>
              <a:rPr lang="ko-KR" altLang="en-US" sz="2800" b="0" i="0" dirty="0">
                <a:solidFill>
                  <a:srgbClr val="555555"/>
                </a:solidFill>
                <a:effectLst/>
                <a:latin typeface="AppleSDGothicNeo"/>
              </a:rPr>
              <a:t> 절대각을 </a:t>
            </a:r>
            <a:r>
              <a:rPr lang="en-US" altLang="ko-KR" sz="2800" b="1" i="0" dirty="0">
                <a:solidFill>
                  <a:srgbClr val="555555"/>
                </a:solidFill>
                <a:effectLst/>
                <a:latin typeface="AppleSDGothicNeo"/>
              </a:rPr>
              <a:t>-π/2 ~ π/2</a:t>
            </a:r>
            <a:r>
              <a:rPr lang="ko-KR" altLang="en-US" sz="2800" b="0" i="0" dirty="0">
                <a:solidFill>
                  <a:srgbClr val="555555"/>
                </a:solidFill>
                <a:effectLst/>
                <a:latin typeface="AppleSDGothicNeo"/>
              </a:rPr>
              <a:t>의 라디안 값으로 반환한다</a:t>
            </a:r>
            <a:r>
              <a:rPr lang="en-US" altLang="ko-KR" sz="28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0" i="0" dirty="0">
                <a:solidFill>
                  <a:srgbClr val="555555"/>
                </a:solidFill>
                <a:effectLst/>
                <a:latin typeface="AppleSDGothicNeo"/>
              </a:rPr>
              <a:t>atan2</a:t>
            </a:r>
            <a:r>
              <a:rPr lang="ko-KR" altLang="en-US" sz="4000" b="0" i="0" dirty="0">
                <a:solidFill>
                  <a:srgbClr val="555555"/>
                </a:solidFill>
                <a:effectLst/>
                <a:latin typeface="AppleSDGothicNeo"/>
              </a:rPr>
              <a:t>는 두 점 사이의 </a:t>
            </a:r>
            <a:r>
              <a:rPr lang="ko-KR" altLang="en-US" sz="4000" b="1" i="0" dirty="0">
                <a:solidFill>
                  <a:srgbClr val="555555"/>
                </a:solidFill>
                <a:effectLst/>
                <a:latin typeface="AppleSDGothicNeo"/>
              </a:rPr>
              <a:t>상대좌표</a:t>
            </a:r>
            <a:r>
              <a:rPr lang="en-US" altLang="ko-KR" sz="4000" b="1" i="0" dirty="0">
                <a:solidFill>
                  <a:srgbClr val="555555"/>
                </a:solidFill>
                <a:effectLst/>
                <a:latin typeface="AppleSDGothicNeo"/>
              </a:rPr>
              <a:t>(x, y)</a:t>
            </a:r>
            <a:r>
              <a:rPr lang="ko-KR" altLang="en-US" sz="4000" b="1" i="0" dirty="0">
                <a:solidFill>
                  <a:srgbClr val="555555"/>
                </a:solidFill>
                <a:effectLst/>
                <a:latin typeface="AppleSDGothicNeo"/>
              </a:rPr>
              <a:t>를 받아</a:t>
            </a:r>
            <a:r>
              <a:rPr lang="ko-KR" altLang="en-US" sz="4000" b="0" i="0" dirty="0">
                <a:solidFill>
                  <a:srgbClr val="555555"/>
                </a:solidFill>
                <a:effectLst/>
                <a:latin typeface="AppleSDGothicNeo"/>
              </a:rPr>
              <a:t> 절대각을 </a:t>
            </a:r>
            <a:r>
              <a:rPr lang="en-US" altLang="ko-KR" sz="4000" b="1" i="0" dirty="0">
                <a:solidFill>
                  <a:srgbClr val="555555"/>
                </a:solidFill>
                <a:effectLst/>
                <a:latin typeface="AppleSDGothicNeo"/>
              </a:rPr>
              <a:t>-π ~ π</a:t>
            </a:r>
            <a:r>
              <a:rPr lang="ko-KR" altLang="en-US" sz="4000" b="0" i="0" dirty="0">
                <a:solidFill>
                  <a:srgbClr val="555555"/>
                </a:solidFill>
                <a:effectLst/>
                <a:latin typeface="AppleSDGothicNeo"/>
              </a:rPr>
              <a:t>의 라디안 값으로 반환한다</a:t>
            </a:r>
            <a:r>
              <a:rPr lang="en-US" altLang="ko-KR" sz="40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sz="5400" b="0" i="0" dirty="0">
                <a:solidFill>
                  <a:srgbClr val="000000"/>
                </a:solidFill>
                <a:effectLst/>
                <a:latin typeface="AppleSDGothicNeo"/>
              </a:rPr>
              <a:t>atan2 </a:t>
            </a:r>
            <a:r>
              <a:rPr lang="ko-KR" altLang="en-US" sz="5400" b="0" i="0" dirty="0">
                <a:solidFill>
                  <a:srgbClr val="000000"/>
                </a:solidFill>
                <a:effectLst/>
                <a:latin typeface="AppleSDGothicNeo"/>
              </a:rPr>
              <a:t>함수는 </a:t>
            </a:r>
            <a:r>
              <a:rPr lang="ko-KR" altLang="en-US" sz="5400" b="1" i="0" dirty="0">
                <a:solidFill>
                  <a:srgbClr val="000000"/>
                </a:solidFill>
                <a:effectLst/>
                <a:latin typeface="AppleSDGothicNeo"/>
              </a:rPr>
              <a:t>점 </a:t>
            </a:r>
            <a:r>
              <a:rPr lang="en-US" altLang="ko-KR" sz="5400" b="1" i="0" dirty="0">
                <a:solidFill>
                  <a:srgbClr val="000000"/>
                </a:solidFill>
                <a:effectLst/>
                <a:latin typeface="AppleSDGothicNeo"/>
              </a:rPr>
              <a:t>A</a:t>
            </a:r>
            <a:r>
              <a:rPr lang="ko-KR" altLang="en-US" sz="5400" b="1" i="0" dirty="0">
                <a:solidFill>
                  <a:srgbClr val="000000"/>
                </a:solidFill>
                <a:effectLst/>
                <a:latin typeface="AppleSDGothicNeo"/>
              </a:rPr>
              <a:t>로부터 점 </a:t>
            </a:r>
            <a:r>
              <a:rPr lang="en-US" altLang="ko-KR" sz="5400" b="1" i="0" dirty="0">
                <a:solidFill>
                  <a:srgbClr val="000000"/>
                </a:solidFill>
                <a:effectLst/>
                <a:latin typeface="AppleSDGothicNeo"/>
              </a:rPr>
              <a:t>B</a:t>
            </a:r>
            <a:r>
              <a:rPr lang="ko-KR" altLang="en-US" sz="5400" b="1" i="0" dirty="0">
                <a:solidFill>
                  <a:srgbClr val="000000"/>
                </a:solidFill>
                <a:effectLst/>
                <a:latin typeface="AppleSDGothicNeo"/>
              </a:rPr>
              <a:t>가 상대적으로 어느 위치에 있는지</a:t>
            </a:r>
            <a:r>
              <a:rPr lang="ko-KR" altLang="en-US" sz="5400" b="0" i="0" dirty="0">
                <a:solidFill>
                  <a:srgbClr val="000000"/>
                </a:solidFill>
                <a:effectLst/>
                <a:latin typeface="AppleSDGothicNeo"/>
              </a:rPr>
              <a:t>를 파라미터로 받는데</a:t>
            </a:r>
            <a:r>
              <a:rPr lang="en-US" altLang="ko-KR" sz="5400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sz="5400" b="0" i="0" dirty="0">
                <a:solidFill>
                  <a:srgbClr val="000000"/>
                </a:solidFill>
                <a:effectLst/>
                <a:latin typeface="AppleSDGothicNeo"/>
              </a:rPr>
              <a:t>상대적인 위치이기 때문에 </a:t>
            </a:r>
            <a:r>
              <a:rPr lang="en-US" altLang="ko-KR" sz="5400" b="0" i="0" dirty="0">
                <a:solidFill>
                  <a:srgbClr val="000000"/>
                </a:solidFill>
                <a:effectLst/>
                <a:latin typeface="AppleSDGothicNeo"/>
              </a:rPr>
              <a:t>x</a:t>
            </a:r>
            <a:r>
              <a:rPr lang="ko-KR" altLang="en-US" sz="5400" b="0" i="0" dirty="0">
                <a:solidFill>
                  <a:srgbClr val="000000"/>
                </a:solidFill>
                <a:effectLst/>
                <a:latin typeface="AppleSDGothicNeo"/>
              </a:rPr>
              <a:t>나 </a:t>
            </a:r>
            <a:r>
              <a:rPr lang="en-US" altLang="ko-KR" sz="5400" b="0" i="0" dirty="0">
                <a:solidFill>
                  <a:srgbClr val="000000"/>
                </a:solidFill>
                <a:effectLst/>
                <a:latin typeface="AppleSDGothicNeo"/>
              </a:rPr>
              <a:t>y</a:t>
            </a:r>
            <a:r>
              <a:rPr lang="ko-KR" altLang="en-US" sz="5400" b="0" i="0" dirty="0">
                <a:solidFill>
                  <a:srgbClr val="000000"/>
                </a:solidFill>
                <a:effectLst/>
                <a:latin typeface="AppleSDGothicNeo"/>
              </a:rPr>
              <a:t>가 </a:t>
            </a:r>
            <a:r>
              <a:rPr lang="ko-KR" altLang="en-US" sz="5400" b="0" i="0" dirty="0" err="1">
                <a:solidFill>
                  <a:srgbClr val="000000"/>
                </a:solidFill>
                <a:effectLst/>
                <a:latin typeface="AppleSDGothicNeo"/>
              </a:rPr>
              <a:t>음수값이</a:t>
            </a:r>
            <a:r>
              <a:rPr lang="ko-KR" altLang="en-US" sz="5400" b="0" i="0" dirty="0">
                <a:solidFill>
                  <a:srgbClr val="000000"/>
                </a:solidFill>
                <a:effectLst/>
                <a:latin typeface="AppleSDGothicNeo"/>
              </a:rPr>
              <a:t> 될 수 있다</a:t>
            </a:r>
            <a:r>
              <a:rPr lang="en-US" altLang="ko-KR" sz="5400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sz="54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sz="5400" b="0" i="0" dirty="0">
                <a:solidFill>
                  <a:srgbClr val="000000"/>
                </a:solidFill>
                <a:effectLst/>
                <a:latin typeface="AppleSDGothicNeo"/>
              </a:rPr>
              <a:t>atan2</a:t>
            </a:r>
            <a:r>
              <a:rPr lang="ko-KR" altLang="en-US" sz="5400" b="0" i="0" dirty="0">
                <a:solidFill>
                  <a:srgbClr val="000000"/>
                </a:solidFill>
                <a:effectLst/>
                <a:latin typeface="AppleSDGothicNeo"/>
              </a:rPr>
              <a:t>는 </a:t>
            </a:r>
            <a:r>
              <a:rPr lang="ko-KR" altLang="en-US" sz="5400" b="1" i="0" dirty="0">
                <a:solidFill>
                  <a:srgbClr val="000000"/>
                </a:solidFill>
                <a:effectLst/>
                <a:latin typeface="AppleSDGothicNeo"/>
              </a:rPr>
              <a:t>파라미터로 음수를 허용</a:t>
            </a:r>
            <a:r>
              <a:rPr lang="ko-KR" altLang="en-US" sz="5400" b="0" i="0" dirty="0">
                <a:solidFill>
                  <a:srgbClr val="000000"/>
                </a:solidFill>
                <a:effectLst/>
                <a:latin typeface="AppleSDGothicNeo"/>
              </a:rPr>
              <a:t>하기 때문에 </a:t>
            </a:r>
            <a:r>
              <a:rPr lang="en-US" altLang="ko-KR" sz="5400" b="0" i="0" dirty="0" err="1">
                <a:solidFill>
                  <a:srgbClr val="000000"/>
                </a:solidFill>
                <a:effectLst/>
                <a:latin typeface="AppleSDGothicNeo"/>
              </a:rPr>
              <a:t>atan</a:t>
            </a:r>
            <a:r>
              <a:rPr lang="en-US" altLang="ko-KR" sz="5400" b="0" i="0" dirty="0">
                <a:solidFill>
                  <a:srgbClr val="000000"/>
                </a:solidFill>
                <a:effectLst/>
                <a:latin typeface="AppleSDGothicNeo"/>
              </a:rPr>
              <a:t> </a:t>
            </a:r>
            <a:r>
              <a:rPr lang="ko-KR" altLang="en-US" sz="5400" b="0" i="0" dirty="0">
                <a:solidFill>
                  <a:srgbClr val="000000"/>
                </a:solidFill>
                <a:effectLst/>
                <a:latin typeface="AppleSDGothicNeo"/>
              </a:rPr>
              <a:t>대신에 유용하게 사용할 수 있는 것이다</a:t>
            </a:r>
            <a:r>
              <a:rPr lang="en-US" altLang="ko-KR" sz="5400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sz="54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6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dirty="0" err="1">
                <a:solidFill>
                  <a:srgbClr val="555555"/>
                </a:solidFill>
                <a:effectLst/>
                <a:latin typeface="AppleSDGothicNeo"/>
              </a:rPr>
              <a:t>atan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은 두 점 사이의 </a:t>
            </a:r>
            <a:r>
              <a:rPr lang="ko-KR" altLang="en-US" sz="1200" b="1" i="0" dirty="0" err="1">
                <a:solidFill>
                  <a:srgbClr val="555555"/>
                </a:solidFill>
                <a:effectLst/>
                <a:latin typeface="AppleSDGothicNeo"/>
              </a:rPr>
              <a:t>탄젠트값을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AppleSDGothicNeo"/>
              </a:rPr>
              <a:t> 받아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 절대각을 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AppleSDGothicNeo"/>
              </a:rPr>
              <a:t>-π/2 ~ π/2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의 라디안 값으로 반환한다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atan2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는 두 점 사이의 </a:t>
            </a:r>
            <a:r>
              <a:rPr lang="ko-KR" altLang="en-US" sz="1800" b="1" i="0" dirty="0">
                <a:solidFill>
                  <a:srgbClr val="555555"/>
                </a:solidFill>
                <a:effectLst/>
                <a:latin typeface="AppleSDGothicNeo"/>
              </a:rPr>
              <a:t>상대좌표</a:t>
            </a:r>
            <a:r>
              <a:rPr lang="en-US" altLang="ko-KR" sz="1800" b="1" i="0" dirty="0">
                <a:solidFill>
                  <a:srgbClr val="555555"/>
                </a:solidFill>
                <a:effectLst/>
                <a:latin typeface="AppleSDGothicNeo"/>
              </a:rPr>
              <a:t>(x, y)</a:t>
            </a:r>
            <a:r>
              <a:rPr lang="ko-KR" altLang="en-US" sz="1800" b="1" i="0" dirty="0">
                <a:solidFill>
                  <a:srgbClr val="555555"/>
                </a:solidFill>
                <a:effectLst/>
                <a:latin typeface="AppleSDGothicNeo"/>
              </a:rPr>
              <a:t>를 받아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 절대각을 </a:t>
            </a:r>
            <a:r>
              <a:rPr lang="en-US" altLang="ko-KR" sz="1800" b="1" i="0" dirty="0">
                <a:solidFill>
                  <a:srgbClr val="555555"/>
                </a:solidFill>
                <a:effectLst/>
                <a:latin typeface="AppleSDGothicNeo"/>
              </a:rPr>
              <a:t>-π ~ π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AppleSDGothicNeo"/>
              </a:rPr>
              <a:t>의 라디안 값으로 반환한다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sz="2800" b="0" i="0" dirty="0">
                <a:solidFill>
                  <a:srgbClr val="000000"/>
                </a:solidFill>
                <a:effectLst/>
                <a:latin typeface="AppleSDGothicNeo"/>
              </a:rPr>
              <a:t>atan2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AppleSDGothicNeo"/>
              </a:rPr>
              <a:t>함수는 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AppleSDGothicNeo"/>
              </a:rPr>
              <a:t>점 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AppleSDGothicNeo"/>
              </a:rPr>
              <a:t>A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AppleSDGothicNeo"/>
              </a:rPr>
              <a:t>로부터 점 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AppleSDGothicNeo"/>
              </a:rPr>
              <a:t>B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AppleSDGothicNeo"/>
              </a:rPr>
              <a:t>가 상대적으로 어느 위치에 있는지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AppleSDGothicNeo"/>
              </a:rPr>
              <a:t>를 파라미터로 받는데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AppleSDGothicNeo"/>
              </a:rPr>
              <a:t>상대적인 위치이기 때문에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AppleSDGothicNeo"/>
              </a:rPr>
              <a:t>x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AppleSDGothicNeo"/>
              </a:rPr>
              <a:t>나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AppleSDGothicNeo"/>
              </a:rPr>
              <a:t>y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AppleSDGothicNeo"/>
              </a:rPr>
              <a:t>가 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AppleSDGothicNeo"/>
              </a:rPr>
              <a:t>음수값이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AppleSDGothicNeo"/>
              </a:rPr>
              <a:t> 될 수 있다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sz="28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sz="2800" b="0" i="0" dirty="0">
                <a:solidFill>
                  <a:srgbClr val="000000"/>
                </a:solidFill>
                <a:effectLst/>
                <a:latin typeface="AppleSDGothicNeo"/>
              </a:rPr>
              <a:t>atan2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AppleSDGothicNeo"/>
              </a:rPr>
              <a:t>는 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AppleSDGothicNeo"/>
              </a:rPr>
              <a:t>파라미터로 음수를 허용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AppleSDGothicNeo"/>
              </a:rPr>
              <a:t>하기 때문에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AppleSDGothicNeo"/>
              </a:rPr>
              <a:t>atan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AppleSDGothicNeo"/>
              </a:rPr>
              <a:t>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AppleSDGothicNeo"/>
              </a:rPr>
              <a:t>대신에 유용하게 사용할 수 있는 것이다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sz="28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77082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294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Python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에서 제공하는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Telegram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모듈을 사용하여 알림 시스템을 고안했다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</a:p>
          <a:p>
            <a:pPr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Telegram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에서 제공하는 토큰 번호와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Chat id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를 받아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Python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과 통신을 해준다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일방적 구조가 있는데 본 논문에서는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&lt;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18&gt;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과 같이 일방적 구조의 코드를 사용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54885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Fall Down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행동이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회 이상 지속 되었을 경우에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</a:rPr>
              <a:t>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Emergency”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알림을 보내도록 설정을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한양신명조"/>
              </a:rPr>
              <a:t>해놨습니다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en-US" altLang="ko-KR" b="0" dirty="0"/>
          </a:p>
          <a:p>
            <a:r>
              <a:rPr lang="en-US" altLang="ko-KR" b="0" dirty="0"/>
              <a:t>PC</a:t>
            </a:r>
            <a:r>
              <a:rPr lang="ko-KR" altLang="en-US" b="0" dirty="0"/>
              <a:t>알림으로도 받을 수 있고</a:t>
            </a:r>
            <a:r>
              <a:rPr lang="en-US" altLang="ko-KR" b="0" dirty="0"/>
              <a:t>, </a:t>
            </a:r>
            <a:r>
              <a:rPr lang="ko-KR" altLang="en-US" b="0" dirty="0"/>
              <a:t>어플로 다운받아서 휴대폰에서도 알림이 가능합니다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190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95072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6106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07830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21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13256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13298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59916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15130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228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26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44040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27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209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시연영상추가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066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72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우선 작품개요로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정도 간단하게 추려봤는데요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뒤에 자료와 함께 설명 해드리겠습니다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258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071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38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en-US" altLang="ko-KR" dirty="0"/>
              <a:t>1</a:t>
            </a:r>
            <a:r>
              <a:rPr lang="ko-KR" altLang="en-US" dirty="0"/>
              <a:t>인 가구 비중이 점차 증가한다는 그래프자료와 비율입니다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위급 상황 발생 시 빠르게 대처를 하지 못해서 사망하는 경우가 많이 발생하는데요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어린이집</a:t>
            </a:r>
            <a:r>
              <a:rPr lang="en-US" altLang="ko-KR" dirty="0"/>
              <a:t>, </a:t>
            </a:r>
            <a:r>
              <a:rPr lang="ko-KR" altLang="en-US" dirty="0"/>
              <a:t>학교</a:t>
            </a:r>
            <a:r>
              <a:rPr lang="en-US" altLang="ko-KR" dirty="0"/>
              <a:t>,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안전사각지대 등은 사람이 쓰러졌을 때 누군가 도와줄 수 있고</a:t>
            </a:r>
            <a:r>
              <a:rPr lang="en-US" altLang="ko-KR" dirty="0"/>
              <a:t>, </a:t>
            </a:r>
            <a:r>
              <a:rPr lang="ko-KR" altLang="en-US" dirty="0"/>
              <a:t>요즘</a:t>
            </a:r>
            <a:r>
              <a:rPr lang="en-US" altLang="ko-KR" dirty="0"/>
              <a:t> </a:t>
            </a:r>
            <a:r>
              <a:rPr lang="ko-KR" altLang="en-US" dirty="0"/>
              <a:t>시민의식이 높아져 응급처치 </a:t>
            </a:r>
            <a:r>
              <a:rPr lang="ko-KR" altLang="en-US" dirty="0" err="1"/>
              <a:t>가능자</a:t>
            </a:r>
            <a:r>
              <a:rPr lang="ko-KR" altLang="en-US" dirty="0"/>
              <a:t> 비율이 높아지고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도와줄 사람이 없고</a:t>
            </a:r>
            <a:r>
              <a:rPr lang="en-US" altLang="ko-KR" dirty="0"/>
              <a:t>, </a:t>
            </a:r>
            <a:r>
              <a:rPr lang="ko-KR" altLang="en-US" dirty="0"/>
              <a:t>가장 보편적이고 빈번하게 일어나는 사례가 </a:t>
            </a:r>
            <a:r>
              <a:rPr lang="en-US" altLang="ko-KR" dirty="0"/>
              <a:t>1</a:t>
            </a:r>
            <a:r>
              <a:rPr lang="ko-KR" altLang="en-US" dirty="0"/>
              <a:t>인가구이기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r>
              <a:rPr lang="ko-KR" altLang="en-US" dirty="0" err="1"/>
              <a:t>골든타임을</a:t>
            </a:r>
            <a:r>
              <a:rPr lang="ko-KR" altLang="en-US" dirty="0"/>
              <a:t> 확보하여 생명을 구할 수 있을 것 같다는 기대에 작품을 만들어 보기로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733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en-US" altLang="ko-KR" dirty="0"/>
              <a:t>1</a:t>
            </a:r>
            <a:r>
              <a:rPr lang="ko-KR" altLang="en-US" dirty="0"/>
              <a:t>인 가구 비중이 점차 증가한다는 그래프자료와 비율입니다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위급 상황 발생 시 빠르게 대처를 하지 못해서 사망하는 경우가 많이 발생하는데요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어린이집</a:t>
            </a:r>
            <a:r>
              <a:rPr lang="en-US" altLang="ko-KR" dirty="0"/>
              <a:t>, </a:t>
            </a:r>
            <a:r>
              <a:rPr lang="ko-KR" altLang="en-US" dirty="0"/>
              <a:t>학교</a:t>
            </a:r>
            <a:r>
              <a:rPr lang="en-US" altLang="ko-KR" dirty="0"/>
              <a:t>,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안전사각지대 등은 사람이 쓰러졌을 때 누군가 도와줄 수 있고</a:t>
            </a:r>
            <a:r>
              <a:rPr lang="en-US" altLang="ko-KR" dirty="0"/>
              <a:t>, </a:t>
            </a:r>
            <a:r>
              <a:rPr lang="ko-KR" altLang="en-US" dirty="0"/>
              <a:t>요즘</a:t>
            </a:r>
            <a:r>
              <a:rPr lang="en-US" altLang="ko-KR" dirty="0"/>
              <a:t> </a:t>
            </a:r>
            <a:r>
              <a:rPr lang="ko-KR" altLang="en-US" dirty="0"/>
              <a:t>시민의식이 높아져 응급처치 </a:t>
            </a:r>
            <a:r>
              <a:rPr lang="ko-KR" altLang="en-US" dirty="0" err="1"/>
              <a:t>가능자</a:t>
            </a:r>
            <a:r>
              <a:rPr lang="ko-KR" altLang="en-US" dirty="0"/>
              <a:t> 비율이 높아지고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도와줄 사람이 없고</a:t>
            </a:r>
            <a:r>
              <a:rPr lang="en-US" altLang="ko-KR" dirty="0"/>
              <a:t>, </a:t>
            </a:r>
            <a:r>
              <a:rPr lang="ko-KR" altLang="en-US" dirty="0"/>
              <a:t>가장 보편적이고 빈번하게 일어나는 사례가 </a:t>
            </a:r>
            <a:r>
              <a:rPr lang="en-US" altLang="ko-KR" dirty="0"/>
              <a:t>1</a:t>
            </a:r>
            <a:r>
              <a:rPr lang="ko-KR" altLang="en-US" dirty="0"/>
              <a:t>인가구이기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r>
              <a:rPr lang="ko-KR" altLang="en-US" dirty="0" err="1"/>
              <a:t>골든타임을</a:t>
            </a:r>
            <a:r>
              <a:rPr lang="ko-KR" altLang="en-US" dirty="0"/>
              <a:t> 확보하여 생명을 구할 수 있을 것 같다는 기대에 작품을 만들어 보기로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04296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보실 자료는 전국 </a:t>
            </a:r>
            <a:r>
              <a:rPr lang="en-US" altLang="ko-KR" dirty="0"/>
              <a:t>CCTV </a:t>
            </a:r>
            <a:r>
              <a:rPr lang="ko-KR" altLang="en-US" dirty="0"/>
              <a:t>개수와 증가수를 나타내고 있는 그래프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 그래도 많아지고 있는 </a:t>
            </a:r>
            <a:r>
              <a:rPr lang="en-US" altLang="ko-KR" dirty="0"/>
              <a:t>CCTV</a:t>
            </a:r>
            <a:r>
              <a:rPr lang="ko-KR" altLang="en-US" dirty="0"/>
              <a:t>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인가구를 관리해줄 인력이 턱없이 </a:t>
            </a:r>
            <a:r>
              <a:rPr lang="ko-KR" altLang="en-US" dirty="0" err="1"/>
              <a:t>부족한게</a:t>
            </a:r>
            <a:r>
              <a:rPr lang="ko-KR" altLang="en-US" dirty="0"/>
              <a:t> 당연하다고 생각합니다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더 나아가서 </a:t>
            </a:r>
            <a:r>
              <a:rPr lang="en-US" altLang="ko-KR" dirty="0"/>
              <a:t>1</a:t>
            </a:r>
            <a:r>
              <a:rPr lang="ko-KR" altLang="en-US" dirty="0"/>
              <a:t>인 가구 뿐만 아니라 </a:t>
            </a:r>
            <a:r>
              <a:rPr lang="en-US" altLang="ko-KR" dirty="0"/>
              <a:t>CCTV</a:t>
            </a:r>
            <a:r>
              <a:rPr lang="ko-KR" altLang="en-US" dirty="0"/>
              <a:t>를 모니터링하기에는 신속한 대처가 사실상 불가능하다고 보는데 우선순위를 필터링해 알려주면 투입되는 인력을 확실히 줄일 수 있다고 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08295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학습시킬 데이터셋으로는 </a:t>
            </a:r>
            <a:r>
              <a:rPr lang="en-US" altLang="ko-KR" sz="1200" b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mpii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</a:t>
            </a:r>
            <a:r>
              <a:rPr lang="ko-KR" altLang="en-US" sz="1200" b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휴먼포즈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셋을 사용하였는데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천가지의 이미지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4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만가지의 사람데이터셋을 이용해 모션을 </a:t>
            </a:r>
            <a:r>
              <a:rPr lang="ko-KR" altLang="en-US" sz="1200" b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트래킹하고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인식하게끔 하였습니다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0137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258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학습시킬 데이터셋으로는 </a:t>
            </a:r>
            <a:r>
              <a:rPr lang="en-US" altLang="ko-KR" sz="1200" b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mpii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</a:t>
            </a:r>
            <a:r>
              <a:rPr lang="ko-KR" altLang="en-US" sz="1200" b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휴먼포즈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셋을 사용하였는데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천가지의 이미지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4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만가지의 사람데이터셋을 이용해 모션을 </a:t>
            </a:r>
            <a:r>
              <a:rPr lang="ko-KR" altLang="en-US" sz="1200" b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트래킹하고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인식하게끔 하였습니다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26544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2021년 12월 1일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2021년 12월 1일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2021년 12월 1일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2021년 12월 1일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2021년 12월 1일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2021년 12월 1일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2021년 12월 1일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2021년 12월 1일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2021년 12월 1일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885589"/>
            <a:ext cx="9604310" cy="33832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5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영상처리를 활용한 </a:t>
            </a:r>
            <a:r>
              <a:rPr lang="ko-KR" altLang="en-US" sz="5500" dirty="0"/>
              <a:t>행동 </a:t>
            </a:r>
            <a:r>
              <a:rPr lang="ko-KR" altLang="en-US" sz="5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인식 긴급 상황 알림 시스템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9B2F0D4-C9E5-4862-AA6E-484D7B92D973}"/>
              </a:ext>
            </a:extLst>
          </p:cNvPr>
          <p:cNvSpPr txBox="1">
            <a:spLocks/>
          </p:cNvSpPr>
          <p:nvPr/>
        </p:nvSpPr>
        <p:spPr>
          <a:xfrm>
            <a:off x="1293845" y="5383168"/>
            <a:ext cx="9604310" cy="86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b="1" dirty="0"/>
              <a:t>1558027 </a:t>
            </a:r>
            <a:r>
              <a:rPr lang="ko-KR" altLang="en-US" b="1" dirty="0" err="1"/>
              <a:t>전국표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r"/>
            <a:r>
              <a:rPr lang="en-US" altLang="ko-KR" b="1" dirty="0"/>
              <a:t>1558032</a:t>
            </a:r>
            <a:r>
              <a:rPr lang="ko-KR" altLang="en-US" b="1" dirty="0"/>
              <a:t> 정영철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0219D5-7D5F-42CE-8FBD-E9E71738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166" y="2611997"/>
            <a:ext cx="18386396" cy="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51" name="_x250894736">
            <a:extLst>
              <a:ext uri="{FF2B5EF4-FFF2-40B4-BE49-F238E27FC236}">
                <a16:creationId xmlns:a16="http://schemas.microsoft.com/office/drawing/2014/main" id="{231B6D5E-A0DB-4801-B7F4-D3867307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1" y="828340"/>
            <a:ext cx="11283961" cy="519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2449E2-29FF-458D-ADA9-881E72CAFF71}"/>
              </a:ext>
            </a:extLst>
          </p:cNvPr>
          <p:cNvSpPr txBox="1"/>
          <p:nvPr/>
        </p:nvSpPr>
        <p:spPr>
          <a:xfrm>
            <a:off x="573732" y="6198432"/>
            <a:ext cx="3523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altLang="ko-KR" sz="20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OpenPose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lang="ko-KR" altLang="en-US" sz="20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아키텍쳐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7F833F3-7CAD-486A-AB02-0BF38EACC9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1200" cy="571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작품 내용 </a:t>
            </a:r>
          </a:p>
        </p:txBody>
      </p:sp>
    </p:spTree>
    <p:extLst>
      <p:ext uri="{BB962C8B-B14F-4D97-AF65-F5344CB8AC3E}">
        <p14:creationId xmlns:p14="http://schemas.microsoft.com/office/powerpoint/2010/main" val="89132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작품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251639560">
            <a:extLst>
              <a:ext uri="{FF2B5EF4-FFF2-40B4-BE49-F238E27FC236}">
                <a16:creationId xmlns:a16="http://schemas.microsoft.com/office/drawing/2014/main" id="{1FA28DD9-746A-463B-886F-CD02BC15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68" y="2409430"/>
            <a:ext cx="8144811" cy="354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51639640">
            <a:extLst>
              <a:ext uri="{FF2B5EF4-FFF2-40B4-BE49-F238E27FC236}">
                <a16:creationId xmlns:a16="http://schemas.microsoft.com/office/drawing/2014/main" id="{D994C647-F1F7-49E8-89C2-ED6FD5C1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679" y="750830"/>
            <a:ext cx="5929987" cy="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26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작품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E56049-F355-4FEC-AD8A-97487FC42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50896976">
            <a:extLst>
              <a:ext uri="{FF2B5EF4-FFF2-40B4-BE49-F238E27FC236}">
                <a16:creationId xmlns:a16="http://schemas.microsoft.com/office/drawing/2014/main" id="{AA984272-462E-4C62-9B5B-1923DA0C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07" y="1066736"/>
            <a:ext cx="9220239" cy="268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51638600">
            <a:extLst>
              <a:ext uri="{FF2B5EF4-FFF2-40B4-BE49-F238E27FC236}">
                <a16:creationId xmlns:a16="http://schemas.microsoft.com/office/drawing/2014/main" id="{B01F1D24-55F8-4D9E-8CCF-1C0B8F4D3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4550" r="66196" b="10796"/>
          <a:stretch>
            <a:fillRect/>
          </a:stretch>
        </p:blipFill>
        <p:spPr bwMode="auto">
          <a:xfrm>
            <a:off x="9095232" y="2180830"/>
            <a:ext cx="2352545" cy="356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CE007797-4598-4A95-869C-63455C909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2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1C5ED0C-C7D4-43C3-9916-9416093A8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279"/>
            <a:ext cx="6772940" cy="51015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작품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02" y="18742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FAE58-3979-4E5F-9846-727F7675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030" y="279120"/>
            <a:ext cx="18909935" cy="62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AC4D889-0180-491F-8178-DC5393912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그림 1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79E8401-3ACB-4378-8A59-F8D124D26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940" y="457200"/>
            <a:ext cx="5320629" cy="42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실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ECB6AB03-5D9C-443F-804A-215ABE6A6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6425" r="66749" b="13415"/>
          <a:stretch/>
        </p:blipFill>
        <p:spPr>
          <a:xfrm>
            <a:off x="8681789" y="1238693"/>
            <a:ext cx="2268378" cy="39021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작품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E56049-F355-4FEC-AD8A-97487FC42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E007797-4598-4A95-869C-63455C909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29AFBD-F587-47D6-B6C9-99C0DD4E22CB}"/>
              </a:ext>
            </a:extLst>
          </p:cNvPr>
          <p:cNvGrpSpPr/>
          <p:nvPr/>
        </p:nvGrpSpPr>
        <p:grpSpPr>
          <a:xfrm>
            <a:off x="9317043" y="855713"/>
            <a:ext cx="1921719" cy="2356556"/>
            <a:chOff x="9773476" y="1697215"/>
            <a:chExt cx="1921719" cy="2356556"/>
          </a:xfrm>
        </p:grpSpPr>
        <p:sp>
          <p:nvSpPr>
            <p:cNvPr id="6" name="부분 원형 5">
              <a:extLst>
                <a:ext uri="{FF2B5EF4-FFF2-40B4-BE49-F238E27FC236}">
                  <a16:creationId xmlns:a16="http://schemas.microsoft.com/office/drawing/2014/main" id="{AD94B524-9E36-4986-8583-5E1D2B9014AC}"/>
                </a:ext>
              </a:extLst>
            </p:cNvPr>
            <p:cNvSpPr/>
            <p:nvPr/>
          </p:nvSpPr>
          <p:spPr>
            <a:xfrm rot="7418406">
              <a:off x="9720136" y="3360351"/>
              <a:ext cx="746760" cy="640080"/>
            </a:xfrm>
            <a:prstGeom prst="pie">
              <a:avLst>
                <a:gd name="adj1" fmla="val 21104673"/>
                <a:gd name="adj2" fmla="val 8585838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69B6A9D-D7DE-4507-8583-FF9025921458}"/>
                </a:ext>
              </a:extLst>
            </p:cNvPr>
            <p:cNvCxnSpPr/>
            <p:nvPr/>
          </p:nvCxnSpPr>
          <p:spPr>
            <a:xfrm flipH="1">
              <a:off x="10169146" y="1697215"/>
              <a:ext cx="1526049" cy="167340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C239E1D-0283-4B3E-BCA5-3F8C55EF5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850" y="1760813"/>
            <a:ext cx="3620300" cy="333637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E82EE49-9B5E-4CBF-925E-29C1DBEF96F1}"/>
              </a:ext>
            </a:extLst>
          </p:cNvPr>
          <p:cNvGrpSpPr/>
          <p:nvPr/>
        </p:nvGrpSpPr>
        <p:grpSpPr>
          <a:xfrm>
            <a:off x="772377" y="2041482"/>
            <a:ext cx="3179191" cy="3055705"/>
            <a:chOff x="2010462" y="1293287"/>
            <a:chExt cx="1577236" cy="132139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130ABA-8237-450F-965B-B7A916E36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339"/>
            <a:stretch/>
          </p:blipFill>
          <p:spPr>
            <a:xfrm>
              <a:off x="2010462" y="1293287"/>
              <a:ext cx="1577236" cy="837820"/>
            </a:xfrm>
            <a:prstGeom prst="rect">
              <a:avLst/>
            </a:prstGeom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8AD66EC-F416-411B-8B85-E1417F205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0462" y="2131107"/>
              <a:ext cx="950817" cy="483577"/>
            </a:xfrm>
            <a:prstGeom prst="rect">
              <a:avLst/>
            </a:prstGeom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53842C6D-44B2-4918-B5D9-8D0A2DCA30BA}"/>
              </a:ext>
            </a:extLst>
          </p:cNvPr>
          <p:cNvSpPr/>
          <p:nvPr/>
        </p:nvSpPr>
        <p:spPr>
          <a:xfrm>
            <a:off x="9241820" y="3063933"/>
            <a:ext cx="640080" cy="53162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1EDB7EF-AAB3-4450-8687-69C8631C4A1E}"/>
              </a:ext>
            </a:extLst>
          </p:cNvPr>
          <p:cNvSpPr/>
          <p:nvPr/>
        </p:nvSpPr>
        <p:spPr>
          <a:xfrm>
            <a:off x="9495938" y="967412"/>
            <a:ext cx="640080" cy="59274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85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BD92BC7B-0912-4009-91A2-3216E2CF55C7}"/>
              </a:ext>
            </a:extLst>
          </p:cNvPr>
          <p:cNvSpPr/>
          <p:nvPr/>
        </p:nvSpPr>
        <p:spPr>
          <a:xfrm>
            <a:off x="897502" y="2502029"/>
            <a:ext cx="1881936" cy="719720"/>
          </a:xfrm>
          <a:prstGeom prst="wedgeEllipseCallout">
            <a:avLst>
              <a:gd name="adj1" fmla="val 48450"/>
              <a:gd name="adj2" fmla="val 625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7DE7AD3F-F1B6-46CB-81A4-AA2E54F41387}"/>
              </a:ext>
            </a:extLst>
          </p:cNvPr>
          <p:cNvSpPr/>
          <p:nvPr/>
        </p:nvSpPr>
        <p:spPr>
          <a:xfrm>
            <a:off x="2009021" y="233482"/>
            <a:ext cx="1881936" cy="769620"/>
          </a:xfrm>
          <a:prstGeom prst="wedgeEllipseCallout">
            <a:avLst>
              <a:gd name="adj1" fmla="val 48450"/>
              <a:gd name="adj2" fmla="val 625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작품 내용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0219D5-7D5F-42CE-8FBD-E9E71738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166" y="2611997"/>
            <a:ext cx="18386396" cy="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AC4D889-0180-491F-8178-DC5393912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50895696">
            <a:extLst>
              <a:ext uri="{FF2B5EF4-FFF2-40B4-BE49-F238E27FC236}">
                <a16:creationId xmlns:a16="http://schemas.microsoft.com/office/drawing/2014/main" id="{4AB14B68-2F22-4332-87F6-139DAF54B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6" t="67724" r="26843" b="6507"/>
          <a:stretch/>
        </p:blipFill>
        <p:spPr bwMode="auto">
          <a:xfrm>
            <a:off x="7714003" y="233482"/>
            <a:ext cx="2849979" cy="273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251639160">
            <a:extLst>
              <a:ext uri="{FF2B5EF4-FFF2-40B4-BE49-F238E27FC236}">
                <a16:creationId xmlns:a16="http://schemas.microsoft.com/office/drawing/2014/main" id="{6B798A09-2722-401C-88E8-220F6AE83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5" t="66728" r="24690" b="7602"/>
          <a:stretch/>
        </p:blipFill>
        <p:spPr bwMode="auto">
          <a:xfrm>
            <a:off x="7713353" y="3267519"/>
            <a:ext cx="3018882" cy="289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60A7E7-2D24-4B5C-A0EB-C84775D418E8}"/>
              </a:ext>
            </a:extLst>
          </p:cNvPr>
          <p:cNvSpPr txBox="1"/>
          <p:nvPr/>
        </p:nvSpPr>
        <p:spPr>
          <a:xfrm>
            <a:off x="1966327" y="436397"/>
            <a:ext cx="199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45°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이상일 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6BC534-515D-4274-B7A7-941086C3A9F0}"/>
              </a:ext>
            </a:extLst>
          </p:cNvPr>
          <p:cNvSpPr txBox="1"/>
          <p:nvPr/>
        </p:nvSpPr>
        <p:spPr>
          <a:xfrm>
            <a:off x="816997" y="2674575"/>
            <a:ext cx="199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45°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이하일 때</a:t>
            </a:r>
          </a:p>
        </p:txBody>
      </p:sp>
      <p:pic>
        <p:nvPicPr>
          <p:cNvPr id="22" name="_x251638600">
            <a:extLst>
              <a:ext uri="{FF2B5EF4-FFF2-40B4-BE49-F238E27FC236}">
                <a16:creationId xmlns:a16="http://schemas.microsoft.com/office/drawing/2014/main" id="{45EC21EB-E386-4A95-B59E-62D4EC0D1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4550" r="66196" b="10796"/>
          <a:stretch>
            <a:fillRect/>
          </a:stretch>
        </p:blipFill>
        <p:spPr bwMode="auto">
          <a:xfrm>
            <a:off x="4159266" y="323747"/>
            <a:ext cx="2118029" cy="268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_x250896576">
            <a:extLst>
              <a:ext uri="{FF2B5EF4-FFF2-40B4-BE49-F238E27FC236}">
                <a16:creationId xmlns:a16="http://schemas.microsoft.com/office/drawing/2014/main" id="{978E1346-299E-49E6-A0C7-EE1CB783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1" t="54575" r="57866" b="2184"/>
          <a:stretch>
            <a:fillRect/>
          </a:stretch>
        </p:blipFill>
        <p:spPr bwMode="auto">
          <a:xfrm>
            <a:off x="2912414" y="3267520"/>
            <a:ext cx="2124552" cy="26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251639800">
            <a:extLst>
              <a:ext uri="{FF2B5EF4-FFF2-40B4-BE49-F238E27FC236}">
                <a16:creationId xmlns:a16="http://schemas.microsoft.com/office/drawing/2014/main" id="{B54C6A0E-1A83-4CE4-BFF9-3C69E92F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1" t="10706" r="24753" b="3288"/>
          <a:stretch>
            <a:fillRect/>
          </a:stretch>
        </p:blipFill>
        <p:spPr bwMode="auto">
          <a:xfrm>
            <a:off x="5368928" y="3314654"/>
            <a:ext cx="2118029" cy="25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4D87B396-8D9A-4DE7-B389-285E3C616A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1200" cy="571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작품 내용 </a:t>
            </a:r>
          </a:p>
        </p:txBody>
      </p:sp>
    </p:spTree>
    <p:extLst>
      <p:ext uri="{BB962C8B-B14F-4D97-AF65-F5344CB8AC3E}">
        <p14:creationId xmlns:p14="http://schemas.microsoft.com/office/powerpoint/2010/main" val="333051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작품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0219D5-7D5F-42CE-8FBD-E9E71738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166" y="2611997"/>
            <a:ext cx="18386396" cy="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F6090-A6B7-4A2A-98C0-1D237E0F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266" y="4041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D9522-FA53-4BD3-B2D4-8F4F6325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91" y="1501775"/>
            <a:ext cx="16542078" cy="6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B29598-0581-43F5-9223-B772A126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38" y="1409653"/>
            <a:ext cx="3238500" cy="33242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A939D8-71D9-45C9-A22B-AB0CC7361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268" y="1790780"/>
            <a:ext cx="4760231" cy="2657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387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작품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0219D5-7D5F-42CE-8FBD-E9E71738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166" y="2611997"/>
            <a:ext cx="18386396" cy="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CC28E1-C337-4A83-872C-F7BDEFA6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003" y="2908758"/>
            <a:ext cx="15770266" cy="88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F6090-A6B7-4A2A-98C0-1D237E0F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266" y="4041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251638680">
            <a:extLst>
              <a:ext uri="{FF2B5EF4-FFF2-40B4-BE49-F238E27FC236}">
                <a16:creationId xmlns:a16="http://schemas.microsoft.com/office/drawing/2014/main" id="{A4B87CB4-DA61-4778-B16B-3C885F1DB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9" r="74449" b="45753"/>
          <a:stretch/>
        </p:blipFill>
        <p:spPr bwMode="auto">
          <a:xfrm>
            <a:off x="15642" y="2064385"/>
            <a:ext cx="2823590" cy="317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19C5C0-D0CE-4EA4-AFFA-533772D32FE6}"/>
              </a:ext>
            </a:extLst>
          </p:cNvPr>
          <p:cNvSpPr txBox="1"/>
          <p:nvPr/>
        </p:nvSpPr>
        <p:spPr>
          <a:xfrm>
            <a:off x="2047140" y="1413878"/>
            <a:ext cx="2089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012B5-8830-4ADA-8CA6-453771D71E96}"/>
              </a:ext>
            </a:extLst>
          </p:cNvPr>
          <p:cNvSpPr txBox="1"/>
          <p:nvPr/>
        </p:nvSpPr>
        <p:spPr>
          <a:xfrm>
            <a:off x="7855938" y="1357943"/>
            <a:ext cx="247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휴대폰 알림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16" name="_x251639080">
            <a:extLst>
              <a:ext uri="{FF2B5EF4-FFF2-40B4-BE49-F238E27FC236}">
                <a16:creationId xmlns:a16="http://schemas.microsoft.com/office/drawing/2014/main" id="{8E45121C-0A32-4C3D-9A3E-D8FB82EE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48" b="4167"/>
          <a:stretch>
            <a:fillRect/>
          </a:stretch>
        </p:blipFill>
        <p:spPr bwMode="auto">
          <a:xfrm>
            <a:off x="9095448" y="1952230"/>
            <a:ext cx="2953020" cy="34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3D9522-FA53-4BD3-B2D4-8F4F6325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91" y="1501775"/>
            <a:ext cx="16542078" cy="6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50894576">
            <a:extLst>
              <a:ext uri="{FF2B5EF4-FFF2-40B4-BE49-F238E27FC236}">
                <a16:creationId xmlns:a16="http://schemas.microsoft.com/office/drawing/2014/main" id="{D5AECED6-ABAC-400A-8154-E514DA66B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12" b="4671"/>
          <a:stretch>
            <a:fillRect/>
          </a:stretch>
        </p:blipFill>
        <p:spPr bwMode="auto">
          <a:xfrm>
            <a:off x="5834180" y="1952230"/>
            <a:ext cx="3261268" cy="340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51638680">
            <a:extLst>
              <a:ext uri="{FF2B5EF4-FFF2-40B4-BE49-F238E27FC236}">
                <a16:creationId xmlns:a16="http://schemas.microsoft.com/office/drawing/2014/main" id="{7AED9690-2E9B-4240-A41A-FE9739D2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49" r="69403" b="13303"/>
          <a:stretch>
            <a:fillRect/>
          </a:stretch>
        </p:blipFill>
        <p:spPr bwMode="auto">
          <a:xfrm>
            <a:off x="2839232" y="2064386"/>
            <a:ext cx="2823590" cy="317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8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실험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F6090-A6B7-4A2A-98C0-1D237E0F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266" y="4041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D9522-FA53-4BD3-B2D4-8F4F6325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91" y="1501775"/>
            <a:ext cx="16542078" cy="6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그림 19" descr="텍스트, 실내, 가구이(가) 표시된 사진&#10;&#10;자동 생성된 설명">
            <a:extLst>
              <a:ext uri="{FF2B5EF4-FFF2-40B4-BE49-F238E27FC236}">
                <a16:creationId xmlns:a16="http://schemas.microsoft.com/office/drawing/2014/main" id="{541F711D-CE78-4D52-A63A-45ADC5CA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11" y="549000"/>
            <a:ext cx="10817778" cy="57600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F0AFE73-E4AB-497F-9B30-5BDFB3A45896}"/>
              </a:ext>
            </a:extLst>
          </p:cNvPr>
          <p:cNvCxnSpPr/>
          <p:nvPr/>
        </p:nvCxnSpPr>
        <p:spPr>
          <a:xfrm>
            <a:off x="3027160" y="3898038"/>
            <a:ext cx="6592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83A4BA-3D55-4747-9126-526BCC55F7C4}"/>
              </a:ext>
            </a:extLst>
          </p:cNvPr>
          <p:cNvSpPr/>
          <p:nvPr/>
        </p:nvSpPr>
        <p:spPr>
          <a:xfrm>
            <a:off x="7904480" y="4460868"/>
            <a:ext cx="2621280" cy="147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BEB262-D901-4F4A-BAA9-FFFD1F86C142}"/>
              </a:ext>
            </a:extLst>
          </p:cNvPr>
          <p:cNvSpPr txBox="1"/>
          <p:nvPr/>
        </p:nvSpPr>
        <p:spPr>
          <a:xfrm>
            <a:off x="3027160" y="3520320"/>
            <a:ext cx="95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7M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실험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CC28E1-C337-4A83-872C-F7BDEFA6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003" y="2898125"/>
            <a:ext cx="15770266" cy="88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D9522-FA53-4BD3-B2D4-8F4F6325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91" y="1501775"/>
            <a:ext cx="16542078" cy="6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DFAB4B2C-791B-4320-B665-E63AE5D3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50" y="549000"/>
            <a:ext cx="10869101" cy="57600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7D9B89-0BEC-493A-B3FF-62C80B209D81}"/>
              </a:ext>
            </a:extLst>
          </p:cNvPr>
          <p:cNvCxnSpPr/>
          <p:nvPr/>
        </p:nvCxnSpPr>
        <p:spPr>
          <a:xfrm>
            <a:off x="2783320" y="5049879"/>
            <a:ext cx="6592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A4F05E-2B32-425E-BFB3-AC8C5E05D4B6}"/>
              </a:ext>
            </a:extLst>
          </p:cNvPr>
          <p:cNvSpPr txBox="1"/>
          <p:nvPr/>
        </p:nvSpPr>
        <p:spPr>
          <a:xfrm>
            <a:off x="2783320" y="4672161"/>
            <a:ext cx="95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4M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2A1FBA-15AC-47CD-8E13-F8CF1971D172}"/>
              </a:ext>
            </a:extLst>
          </p:cNvPr>
          <p:cNvSpPr/>
          <p:nvPr/>
        </p:nvSpPr>
        <p:spPr>
          <a:xfrm>
            <a:off x="7904480" y="4460868"/>
            <a:ext cx="2621280" cy="147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0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b="1" dirty="0"/>
              <a:t>작품 개요</a:t>
            </a:r>
            <a:endParaRPr lang="en-US" altLang="ko-KR" b="1" dirty="0"/>
          </a:p>
          <a:p>
            <a:pPr rtl="0"/>
            <a:r>
              <a:rPr lang="ko-KR" altLang="en-US" b="1" dirty="0"/>
              <a:t>구동 방식</a:t>
            </a:r>
            <a:endParaRPr lang="en-US" altLang="ko-KR" b="1" dirty="0"/>
          </a:p>
          <a:p>
            <a:pPr rtl="0"/>
            <a:r>
              <a:rPr lang="ko-KR" altLang="en-US" b="1" dirty="0"/>
              <a:t>작품 내용</a:t>
            </a:r>
            <a:endParaRPr lang="en-US" altLang="ko-KR" b="1" dirty="0"/>
          </a:p>
          <a:p>
            <a:pPr rtl="0"/>
            <a:r>
              <a:rPr lang="ko-KR" altLang="en-US" b="1" dirty="0"/>
              <a:t>시연영상</a:t>
            </a:r>
            <a:endParaRPr lang="en-US" altLang="ko-KR" b="1" dirty="0"/>
          </a:p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실험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CC28E1-C337-4A83-872C-F7BDEFA6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003" y="2908758"/>
            <a:ext cx="15770266" cy="88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360C2B3-8ADF-444B-94C3-34BB4D1B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85" y="549000"/>
            <a:ext cx="10775631" cy="57600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8E033C-DBBD-44F4-82C3-464231002593}"/>
              </a:ext>
            </a:extLst>
          </p:cNvPr>
          <p:cNvCxnSpPr/>
          <p:nvPr/>
        </p:nvCxnSpPr>
        <p:spPr>
          <a:xfrm>
            <a:off x="2255000" y="5970678"/>
            <a:ext cx="6592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4321FE-EFD0-4048-8DE5-1554BD516862}"/>
              </a:ext>
            </a:extLst>
          </p:cNvPr>
          <p:cNvSpPr txBox="1"/>
          <p:nvPr/>
        </p:nvSpPr>
        <p:spPr>
          <a:xfrm>
            <a:off x="2255000" y="5592960"/>
            <a:ext cx="95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25F954-44E3-4060-B58E-C44478223875}"/>
              </a:ext>
            </a:extLst>
          </p:cNvPr>
          <p:cNvSpPr/>
          <p:nvPr/>
        </p:nvSpPr>
        <p:spPr>
          <a:xfrm>
            <a:off x="7904480" y="4460868"/>
            <a:ext cx="2621280" cy="147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11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실험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0219D5-7D5F-42CE-8FBD-E9E71738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166" y="2611997"/>
            <a:ext cx="18386396" cy="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F6090-A6B7-4A2A-98C0-1D237E0F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266" y="4041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D9522-FA53-4BD3-B2D4-8F4F6325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91" y="1501775"/>
            <a:ext cx="16542078" cy="6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5C44A3C9-5A1B-4B52-BD28-47C2BCA8E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33" y="549000"/>
            <a:ext cx="10827734" cy="57600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B6A9F99-8136-4FF5-A840-EFC8ADA37612}"/>
              </a:ext>
            </a:extLst>
          </p:cNvPr>
          <p:cNvCxnSpPr/>
          <p:nvPr/>
        </p:nvCxnSpPr>
        <p:spPr>
          <a:xfrm>
            <a:off x="3037320" y="3128958"/>
            <a:ext cx="6592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1E34D5-3FBB-46B2-8EA0-48E1ABC12EC8}"/>
              </a:ext>
            </a:extLst>
          </p:cNvPr>
          <p:cNvSpPr txBox="1"/>
          <p:nvPr/>
        </p:nvSpPr>
        <p:spPr>
          <a:xfrm>
            <a:off x="3037320" y="2751240"/>
            <a:ext cx="95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7M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19A48F-BDAA-4008-8ABF-A486B6EA6468}"/>
              </a:ext>
            </a:extLst>
          </p:cNvPr>
          <p:cNvSpPr/>
          <p:nvPr/>
        </p:nvSpPr>
        <p:spPr>
          <a:xfrm>
            <a:off x="7904480" y="4460868"/>
            <a:ext cx="3027680" cy="147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07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실험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0219D5-7D5F-42CE-8FBD-E9E71738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166" y="2611997"/>
            <a:ext cx="18386396" cy="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CC28E1-C337-4A83-872C-F7BDEFA6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003" y="2908758"/>
            <a:ext cx="15770266" cy="88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F6090-A6B7-4A2A-98C0-1D237E0F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106" y="4041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D9522-FA53-4BD3-B2D4-8F4F6325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91" y="1501775"/>
            <a:ext cx="16542078" cy="6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ㅊ텍스트, 실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CE4C278C-3DDC-4EB9-911C-30EA3F0D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27" y="549000"/>
            <a:ext cx="10786747" cy="57600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413856E-5A4F-4B8F-B655-EA3A670AC485}"/>
              </a:ext>
            </a:extLst>
          </p:cNvPr>
          <p:cNvCxnSpPr/>
          <p:nvPr/>
        </p:nvCxnSpPr>
        <p:spPr>
          <a:xfrm>
            <a:off x="2308807" y="4815537"/>
            <a:ext cx="6592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6BE4D8-01C7-4FC7-9790-A3F981440AF2}"/>
              </a:ext>
            </a:extLst>
          </p:cNvPr>
          <p:cNvSpPr txBox="1"/>
          <p:nvPr/>
        </p:nvSpPr>
        <p:spPr>
          <a:xfrm>
            <a:off x="2308807" y="4437819"/>
            <a:ext cx="95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4M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ACEA8A-5FE7-4D84-A7E5-EBC80303ED18}"/>
              </a:ext>
            </a:extLst>
          </p:cNvPr>
          <p:cNvSpPr/>
          <p:nvPr/>
        </p:nvSpPr>
        <p:spPr>
          <a:xfrm>
            <a:off x="7904480" y="4460868"/>
            <a:ext cx="3007360" cy="147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11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실험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0219D5-7D5F-42CE-8FBD-E9E71738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166" y="2611997"/>
            <a:ext cx="18386396" cy="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CC28E1-C337-4A83-872C-F7BDEFA6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003" y="2908758"/>
            <a:ext cx="15770266" cy="88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F6090-A6B7-4A2A-98C0-1D237E0F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266" y="4041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D9522-FA53-4BD3-B2D4-8F4F6325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91" y="1501775"/>
            <a:ext cx="16542078" cy="6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텍스트, 실내, 책상, 컴퓨터이(가) 표시된 사진&#10;&#10;자동 생성된 설명">
            <a:extLst>
              <a:ext uri="{FF2B5EF4-FFF2-40B4-BE49-F238E27FC236}">
                <a16:creationId xmlns:a16="http://schemas.microsoft.com/office/drawing/2014/main" id="{66E75B5A-C63F-4B6B-BB17-F140BF7A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7" y="549000"/>
            <a:ext cx="10909906" cy="57600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3DD707C-E0A2-4DD8-A91B-0F2EE5E366F0}"/>
              </a:ext>
            </a:extLst>
          </p:cNvPr>
          <p:cNvCxnSpPr/>
          <p:nvPr/>
        </p:nvCxnSpPr>
        <p:spPr>
          <a:xfrm>
            <a:off x="1696200" y="5990998"/>
            <a:ext cx="6592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9D6402-DCD4-461E-A9D0-A93BBD5781E2}"/>
              </a:ext>
            </a:extLst>
          </p:cNvPr>
          <p:cNvSpPr txBox="1"/>
          <p:nvPr/>
        </p:nvSpPr>
        <p:spPr>
          <a:xfrm>
            <a:off x="1696200" y="5613280"/>
            <a:ext cx="95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5324E9-DE65-41B9-9E03-E80ED6B88895}"/>
              </a:ext>
            </a:extLst>
          </p:cNvPr>
          <p:cNvSpPr/>
          <p:nvPr/>
        </p:nvSpPr>
        <p:spPr>
          <a:xfrm>
            <a:off x="7904480" y="4460868"/>
            <a:ext cx="3017520" cy="147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84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실험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0219D5-7D5F-42CE-8FBD-E9E71738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166" y="2611997"/>
            <a:ext cx="18386396" cy="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CC28E1-C337-4A83-872C-F7BDEFA6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003" y="2908758"/>
            <a:ext cx="15770266" cy="88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F6090-A6B7-4A2A-98C0-1D237E0F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266" y="4041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D9522-FA53-4BD3-B2D4-8F4F6325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91" y="1501775"/>
            <a:ext cx="16542078" cy="6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텍스트, 실내, 바닥이(가) 표시된 사진&#10;&#10;자동 생성된 설명">
            <a:extLst>
              <a:ext uri="{FF2B5EF4-FFF2-40B4-BE49-F238E27FC236}">
                <a16:creationId xmlns:a16="http://schemas.microsoft.com/office/drawing/2014/main" id="{49092BA0-2ACD-483F-8539-ECCC61B1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54" y="549000"/>
            <a:ext cx="10816693" cy="57600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36D0286-BF9B-4883-AEE4-92BC02C7E1E8}"/>
              </a:ext>
            </a:extLst>
          </p:cNvPr>
          <p:cNvCxnSpPr/>
          <p:nvPr/>
        </p:nvCxnSpPr>
        <p:spPr>
          <a:xfrm>
            <a:off x="2863507" y="2675668"/>
            <a:ext cx="6592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A2C544-7795-45FD-B4B9-BDFC0DBE9C72}"/>
              </a:ext>
            </a:extLst>
          </p:cNvPr>
          <p:cNvSpPr txBox="1"/>
          <p:nvPr/>
        </p:nvSpPr>
        <p:spPr>
          <a:xfrm>
            <a:off x="2863507" y="2297950"/>
            <a:ext cx="95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7M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CF76F7-788C-464F-B894-D49A0C6B367B}"/>
              </a:ext>
            </a:extLst>
          </p:cNvPr>
          <p:cNvSpPr/>
          <p:nvPr/>
        </p:nvSpPr>
        <p:spPr>
          <a:xfrm>
            <a:off x="7904480" y="4460868"/>
            <a:ext cx="2651760" cy="147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3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실험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0219D5-7D5F-42CE-8FBD-E9E71738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166" y="2611997"/>
            <a:ext cx="18386396" cy="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CC28E1-C337-4A83-872C-F7BDEFA6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003" y="2908758"/>
            <a:ext cx="15770266" cy="88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F6090-A6B7-4A2A-98C0-1D237E0F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266" y="4041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D9522-FA53-4BD3-B2D4-8F4F6325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91" y="1501775"/>
            <a:ext cx="16542078" cy="6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텍스트, 실내, 바닥이(가) 표시된 사진&#10;&#10;자동 생성된 설명">
            <a:extLst>
              <a:ext uri="{FF2B5EF4-FFF2-40B4-BE49-F238E27FC236}">
                <a16:creationId xmlns:a16="http://schemas.microsoft.com/office/drawing/2014/main" id="{64820D87-BD51-4683-B7DB-CA175888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8" y="549000"/>
            <a:ext cx="10912744" cy="57600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8C90A4C-E7DA-4DE0-A8CD-DB8F9BC9B8DA}"/>
              </a:ext>
            </a:extLst>
          </p:cNvPr>
          <p:cNvCxnSpPr/>
          <p:nvPr/>
        </p:nvCxnSpPr>
        <p:spPr>
          <a:xfrm>
            <a:off x="2335476" y="5801804"/>
            <a:ext cx="6592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A737B6-0F3C-4F90-83E7-08EBDE59F84B}"/>
              </a:ext>
            </a:extLst>
          </p:cNvPr>
          <p:cNvSpPr txBox="1"/>
          <p:nvPr/>
        </p:nvSpPr>
        <p:spPr>
          <a:xfrm>
            <a:off x="2335476" y="5424086"/>
            <a:ext cx="95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94E26-1FFC-4EB0-B0D1-F5C464DC53F2}"/>
              </a:ext>
            </a:extLst>
          </p:cNvPr>
          <p:cNvSpPr/>
          <p:nvPr/>
        </p:nvSpPr>
        <p:spPr>
          <a:xfrm>
            <a:off x="7904480" y="4460868"/>
            <a:ext cx="2641600" cy="147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40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실험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0219D5-7D5F-42CE-8FBD-E9E71738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166" y="2611997"/>
            <a:ext cx="18386396" cy="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CC28E1-C337-4A83-872C-F7BDEFA6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003" y="2908758"/>
            <a:ext cx="15770266" cy="88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F6090-A6B7-4A2A-98C0-1D237E0F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266" y="4041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D9522-FA53-4BD3-B2D4-8F4F6325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91" y="1501775"/>
            <a:ext cx="16542078" cy="6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E28FBF55-DA8B-443F-83BC-B31AAED4A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2" y="549000"/>
            <a:ext cx="10825596" cy="57600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7CD664-D5D4-4F6E-AB9F-4348DD7F02AF}"/>
              </a:ext>
            </a:extLst>
          </p:cNvPr>
          <p:cNvCxnSpPr/>
          <p:nvPr/>
        </p:nvCxnSpPr>
        <p:spPr>
          <a:xfrm>
            <a:off x="2938663" y="2892628"/>
            <a:ext cx="6592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FECD71-8A96-46B6-BC5D-B16B55BB0D13}"/>
              </a:ext>
            </a:extLst>
          </p:cNvPr>
          <p:cNvSpPr txBox="1"/>
          <p:nvPr/>
        </p:nvSpPr>
        <p:spPr>
          <a:xfrm>
            <a:off x="2938663" y="2514910"/>
            <a:ext cx="95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7M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928412-2E3A-4B5E-BAEF-6A3D82D9CBC6}"/>
              </a:ext>
            </a:extLst>
          </p:cNvPr>
          <p:cNvSpPr/>
          <p:nvPr/>
        </p:nvSpPr>
        <p:spPr>
          <a:xfrm>
            <a:off x="7904480" y="4460868"/>
            <a:ext cx="2966720" cy="147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9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D5D1-9C37-4BB2-A6E0-05940FFA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193"/>
            <a:ext cx="2335476" cy="1142385"/>
          </a:xfrm>
        </p:spPr>
        <p:txBody>
          <a:bodyPr/>
          <a:lstStyle/>
          <a:p>
            <a:r>
              <a:rPr lang="ko-KR" altLang="en-US" dirty="0"/>
              <a:t>실험 내용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E10EF78-B5A9-462A-BA72-22716AAB3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AF1F-FF45-48DC-B4F0-BBDAF07F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1952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D0219D5-7D5F-42CE-8FBD-E9E71738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5166" y="2611997"/>
            <a:ext cx="18386396" cy="75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CC28E1-C337-4A83-872C-F7BDEFA6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003" y="2908758"/>
            <a:ext cx="15770266" cy="88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4C7F17-DDB1-4A3D-B1DB-0ACCDF92A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3880607" cy="73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09F2133-BFE9-4689-BE58-A7B6B92C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68" y="571192"/>
            <a:ext cx="25349554" cy="104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0836473-50F6-449C-AD3A-FE1E8869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F6090-A6B7-4A2A-98C0-1D237E0F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266" y="4041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D9522-FA53-4BD3-B2D4-8F4F6325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91" y="1501775"/>
            <a:ext cx="16542078" cy="6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E2C311-F543-47C0-A43F-7F407476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1" y="47618"/>
            <a:ext cx="17530933" cy="62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텍스트, 실내, 바닥이(가) 표시된 사진&#10;&#10;자동 생성된 설명">
            <a:extLst>
              <a:ext uri="{FF2B5EF4-FFF2-40B4-BE49-F238E27FC236}">
                <a16:creationId xmlns:a16="http://schemas.microsoft.com/office/drawing/2014/main" id="{1C8580E6-D100-4EA6-BF8E-38E2F2CF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15" y="549000"/>
            <a:ext cx="10884970" cy="57600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426C3AB-A3CC-445A-9790-96BF05D8D4BE}"/>
              </a:ext>
            </a:extLst>
          </p:cNvPr>
          <p:cNvCxnSpPr/>
          <p:nvPr/>
        </p:nvCxnSpPr>
        <p:spPr>
          <a:xfrm>
            <a:off x="1857956" y="5420199"/>
            <a:ext cx="6592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86CF36-9A96-43D8-A0AD-8350BDE9DDCC}"/>
              </a:ext>
            </a:extLst>
          </p:cNvPr>
          <p:cNvSpPr txBox="1"/>
          <p:nvPr/>
        </p:nvSpPr>
        <p:spPr>
          <a:xfrm>
            <a:off x="1857956" y="5042481"/>
            <a:ext cx="95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2M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5ADB78-054F-4E81-98C6-C176942DFF12}"/>
              </a:ext>
            </a:extLst>
          </p:cNvPr>
          <p:cNvSpPr/>
          <p:nvPr/>
        </p:nvSpPr>
        <p:spPr>
          <a:xfrm>
            <a:off x="7904480" y="4460868"/>
            <a:ext cx="3078480" cy="147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44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631397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시연 영상</a:t>
            </a:r>
          </a:p>
        </p:txBody>
      </p:sp>
      <p:pic>
        <p:nvPicPr>
          <p:cNvPr id="3" name="GOMCAM 20211124_1949500989">
            <a:hlinkClick r:id="" action="ppaction://media"/>
            <a:extLst>
              <a:ext uri="{FF2B5EF4-FFF2-40B4-BE49-F238E27FC236}">
                <a16:creationId xmlns:a16="http://schemas.microsoft.com/office/drawing/2014/main" id="{CFBB5F5C-CD09-4298-B061-5F4B4E33CC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754" y="631397"/>
            <a:ext cx="11791506" cy="59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3F469A-9FB8-4911-A591-5BB6D8565E53}"/>
              </a:ext>
            </a:extLst>
          </p:cNvPr>
          <p:cNvSpPr txBox="1"/>
          <p:nvPr/>
        </p:nvSpPr>
        <p:spPr>
          <a:xfrm>
            <a:off x="3723328" y="2767280"/>
            <a:ext cx="5728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1">
                    <a:lumMod val="7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rtlCol="0"/>
          <a:lstStyle/>
          <a:p>
            <a:pPr rtl="0"/>
            <a:r>
              <a:rPr lang="ko-KR" altLang="en-US" dirty="0"/>
              <a:t>작품 개요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0" y="1981201"/>
            <a:ext cx="10118834" cy="4178967"/>
          </a:xfrm>
        </p:spPr>
        <p:txBody>
          <a:bodyPr rtlCol="0" anchor="t">
            <a:normAutofit/>
          </a:bodyPr>
          <a:lstStyle/>
          <a:p>
            <a:r>
              <a:rPr lang="en-US" altLang="ko-KR" b="1" kern="0" spc="0" dirty="0">
                <a:solidFill>
                  <a:srgbClr val="000000"/>
                </a:solidFill>
                <a:effectLst/>
              </a:rPr>
              <a:t>1</a:t>
            </a:r>
            <a:r>
              <a:rPr lang="ko-KR" altLang="en-US" b="1" kern="0" spc="0" dirty="0">
                <a:solidFill>
                  <a:srgbClr val="000000"/>
                </a:solidFill>
                <a:effectLst/>
              </a:rPr>
              <a:t>인 가구 비중이 점차 증가함에 따라 위급상황시 도움을 주는 알림 서비스의 필요성이 </a:t>
            </a:r>
            <a:r>
              <a:rPr lang="ko-KR" altLang="en-US" b="1" kern="0" spc="0" dirty="0" err="1">
                <a:solidFill>
                  <a:srgbClr val="000000"/>
                </a:solidFill>
                <a:effectLst/>
              </a:rPr>
              <a:t>많아짐</a:t>
            </a:r>
            <a:r>
              <a:rPr lang="en-US" altLang="ko-KR" b="1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US" altLang="ko-KR" b="1" kern="0" spc="0" dirty="0">
                <a:solidFill>
                  <a:srgbClr val="000000"/>
                </a:solidFill>
                <a:effectLst/>
              </a:rPr>
              <a:t>CCTV</a:t>
            </a:r>
            <a:r>
              <a:rPr lang="ko-KR" altLang="en-US" b="1" kern="0" spc="0" dirty="0">
                <a:solidFill>
                  <a:srgbClr val="000000"/>
                </a:solidFill>
                <a:effectLst/>
              </a:rPr>
              <a:t>가 </a:t>
            </a:r>
            <a:r>
              <a:rPr lang="ko-KR" altLang="en-US" b="1" kern="0" spc="0" dirty="0" err="1">
                <a:solidFill>
                  <a:srgbClr val="000000"/>
                </a:solidFill>
                <a:effectLst/>
              </a:rPr>
              <a:t>많아짐에</a:t>
            </a:r>
            <a:r>
              <a:rPr lang="ko-KR" altLang="en-US" b="1" kern="0" spc="0" dirty="0">
                <a:solidFill>
                  <a:srgbClr val="000000"/>
                </a:solidFill>
                <a:effectLst/>
              </a:rPr>
              <a:t> 따라 실시간으로 확인을 할 수가 없기에 영상의 우선순위 필터링이 필수라고 생각함</a:t>
            </a:r>
            <a:r>
              <a:rPr lang="en-US" altLang="ko-KR" b="1" kern="0" spc="0" dirty="0">
                <a:solidFill>
                  <a:srgbClr val="000000"/>
                </a:solidFill>
                <a:effectLst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r>
              <a:rPr lang="ko-KR" altLang="en-US" b="1" kern="0" spc="0" dirty="0">
                <a:solidFill>
                  <a:srgbClr val="000000"/>
                </a:solidFill>
                <a:effectLst/>
              </a:rPr>
              <a:t>영상처리를 활용하여 사람 관절을 </a:t>
            </a:r>
            <a:r>
              <a:rPr lang="ko-KR" altLang="en-US" b="1" kern="0" dirty="0">
                <a:solidFill>
                  <a:srgbClr val="000000"/>
                </a:solidFill>
              </a:rPr>
              <a:t>추적하고</a:t>
            </a:r>
            <a:r>
              <a:rPr lang="ko-KR" altLang="en-US" b="1" kern="0" spc="0" dirty="0">
                <a:solidFill>
                  <a:srgbClr val="000000"/>
                </a:solidFill>
                <a:effectLst/>
              </a:rPr>
              <a:t> 행동 인식을 함</a:t>
            </a:r>
            <a:endParaRPr lang="ko-KR" altLang="en-US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r>
              <a:rPr lang="ko-KR" altLang="en-US" b="1" kern="0" spc="0" dirty="0">
                <a:solidFill>
                  <a:srgbClr val="000000"/>
                </a:solidFill>
                <a:effectLst/>
              </a:rPr>
              <a:t>주저앉거나 쓰러지는 이상 행동을 인식하여 </a:t>
            </a:r>
            <a:r>
              <a:rPr lang="en-US" altLang="ko-KR" b="1" kern="0" dirty="0">
                <a:solidFill>
                  <a:srgbClr val="000000"/>
                </a:solidFill>
              </a:rPr>
              <a:t>PC</a:t>
            </a:r>
            <a:r>
              <a:rPr lang="ko-KR" altLang="en-US" b="1" kern="0" dirty="0">
                <a:solidFill>
                  <a:srgbClr val="000000"/>
                </a:solidFill>
              </a:rPr>
              <a:t>와 어플을 통해 알림</a:t>
            </a:r>
            <a:endParaRPr lang="ko-KR" altLang="en-US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288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3F469A-9FB8-4911-A591-5BB6D8565E53}"/>
              </a:ext>
            </a:extLst>
          </p:cNvPr>
          <p:cNvSpPr txBox="1"/>
          <p:nvPr/>
        </p:nvSpPr>
        <p:spPr>
          <a:xfrm>
            <a:off x="3949361" y="2767280"/>
            <a:ext cx="52460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1">
                    <a:lumMod val="75000"/>
                  </a:schemeClr>
                </a:solidFill>
              </a:rPr>
              <a:t>실험 내용</a:t>
            </a:r>
          </a:p>
        </p:txBody>
      </p:sp>
    </p:spTree>
    <p:extLst>
      <p:ext uri="{BB962C8B-B14F-4D97-AF65-F5344CB8AC3E}">
        <p14:creationId xmlns:p14="http://schemas.microsoft.com/office/powerpoint/2010/main" val="9323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3F469A-9FB8-4911-A591-5BB6D8565E53}"/>
              </a:ext>
            </a:extLst>
          </p:cNvPr>
          <p:cNvSpPr txBox="1"/>
          <p:nvPr/>
        </p:nvSpPr>
        <p:spPr>
          <a:xfrm>
            <a:off x="3939087" y="2767280"/>
            <a:ext cx="6037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1">
                    <a:lumMod val="75000"/>
                  </a:schemeClr>
                </a:solidFill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56157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C3921-11AC-4683-87BE-7CDD6F57D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1200" cy="571192"/>
          </a:xfrm>
        </p:spPr>
        <p:txBody>
          <a:bodyPr/>
          <a:lstStyle/>
          <a:p>
            <a:r>
              <a:rPr lang="ko-KR" altLang="en-US" dirty="0"/>
              <a:t>작품 개요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EDFAB3-7D6C-4097-A070-998D0828D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44" y="1981201"/>
            <a:ext cx="10214956" cy="3809999"/>
          </a:xfrm>
        </p:spPr>
        <p:txBody>
          <a:bodyPr/>
          <a:lstStyle/>
          <a:p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비중이 점차 증가함에 따라 위급상황시 도움을 주는 알림 서비스의 필요성이 많아짐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51DBF1-5B10-4BCD-89CA-413B1B8DA7BB}"/>
              </a:ext>
            </a:extLst>
          </p:cNvPr>
          <p:cNvSpPr/>
          <p:nvPr/>
        </p:nvSpPr>
        <p:spPr>
          <a:xfrm>
            <a:off x="5167396" y="5237018"/>
            <a:ext cx="532016" cy="897391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72D82E-B7D2-41E7-8C49-20B888A194DE}"/>
              </a:ext>
            </a:extLst>
          </p:cNvPr>
          <p:cNvSpPr/>
          <p:nvPr/>
        </p:nvSpPr>
        <p:spPr>
          <a:xfrm>
            <a:off x="5908959" y="5037513"/>
            <a:ext cx="532016" cy="1096896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FD6F6A-3EBA-41EC-A6A4-22C803FF0443}"/>
              </a:ext>
            </a:extLst>
          </p:cNvPr>
          <p:cNvSpPr/>
          <p:nvPr/>
        </p:nvSpPr>
        <p:spPr>
          <a:xfrm>
            <a:off x="6650522" y="4738255"/>
            <a:ext cx="532016" cy="1396154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5733DC-4E65-4040-981D-8253BB3D5386}"/>
              </a:ext>
            </a:extLst>
          </p:cNvPr>
          <p:cNvSpPr/>
          <p:nvPr/>
        </p:nvSpPr>
        <p:spPr>
          <a:xfrm>
            <a:off x="8121192" y="4139738"/>
            <a:ext cx="532016" cy="1994671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8F0170-990C-4BA5-BC3C-0B3C2953EEBB}"/>
              </a:ext>
            </a:extLst>
          </p:cNvPr>
          <p:cNvSpPr/>
          <p:nvPr/>
        </p:nvSpPr>
        <p:spPr>
          <a:xfrm>
            <a:off x="7385857" y="4451467"/>
            <a:ext cx="532016" cy="1682942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494BA-A6DD-4250-8148-B059BAA6CCE9}"/>
              </a:ext>
            </a:extLst>
          </p:cNvPr>
          <p:cNvSpPr txBox="1"/>
          <p:nvPr/>
        </p:nvSpPr>
        <p:spPr>
          <a:xfrm>
            <a:off x="5046169" y="4883728"/>
            <a:ext cx="86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744.6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BEF3BC-40CA-4F85-9955-674A22CBDEF6}"/>
              </a:ext>
            </a:extLst>
          </p:cNvPr>
          <p:cNvSpPr txBox="1"/>
          <p:nvPr/>
        </p:nvSpPr>
        <p:spPr>
          <a:xfrm>
            <a:off x="5787732" y="4738254"/>
            <a:ext cx="86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772.5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DE6C60-5322-4A59-9841-1435613FDC13}"/>
              </a:ext>
            </a:extLst>
          </p:cNvPr>
          <p:cNvSpPr txBox="1"/>
          <p:nvPr/>
        </p:nvSpPr>
        <p:spPr>
          <a:xfrm>
            <a:off x="6523067" y="4408114"/>
            <a:ext cx="86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808.5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31A71-D2B3-48B8-9A9B-AADC3588E693}"/>
              </a:ext>
            </a:extLst>
          </p:cNvPr>
          <p:cNvSpPr txBox="1"/>
          <p:nvPr/>
        </p:nvSpPr>
        <p:spPr>
          <a:xfrm>
            <a:off x="7258402" y="4139738"/>
            <a:ext cx="86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848.8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02BD9-669C-4D3F-9B3C-66F5F354EC89}"/>
              </a:ext>
            </a:extLst>
          </p:cNvPr>
          <p:cNvSpPr txBox="1"/>
          <p:nvPr/>
        </p:nvSpPr>
        <p:spPr>
          <a:xfrm>
            <a:off x="7995811" y="3796529"/>
            <a:ext cx="86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906.3</a:t>
            </a:r>
            <a:endParaRPr lang="ko-KR" altLang="en-US" b="1" dirty="0"/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8DFFD043-ABCD-43FB-B98A-F0A40D1E7108}"/>
              </a:ext>
            </a:extLst>
          </p:cNvPr>
          <p:cNvSpPr/>
          <p:nvPr/>
        </p:nvSpPr>
        <p:spPr>
          <a:xfrm>
            <a:off x="8653208" y="2928873"/>
            <a:ext cx="1358431" cy="1088982"/>
          </a:xfrm>
          <a:prstGeom prst="wedgeEllipseCallout">
            <a:avLst>
              <a:gd name="adj1" fmla="val -42712"/>
              <a:gd name="adj2" fmla="val 58423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07518-D370-45A6-B6E1-9191DD4BE92A}"/>
              </a:ext>
            </a:extLst>
          </p:cNvPr>
          <p:cNvSpPr txBox="1"/>
          <p:nvPr/>
        </p:nvSpPr>
        <p:spPr>
          <a:xfrm>
            <a:off x="8653207" y="3129233"/>
            <a:ext cx="135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가구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 가구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BE7186-98BE-4BAD-A4C0-D44353744E51}"/>
              </a:ext>
            </a:extLst>
          </p:cNvPr>
          <p:cNvCxnSpPr/>
          <p:nvPr/>
        </p:nvCxnSpPr>
        <p:spPr>
          <a:xfrm flipV="1">
            <a:off x="5433404" y="4223448"/>
            <a:ext cx="618262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1C8C4FA4-1B9D-4313-B976-4E1E6CD2701F}"/>
              </a:ext>
            </a:extLst>
          </p:cNvPr>
          <p:cNvSpPr/>
          <p:nvPr/>
        </p:nvSpPr>
        <p:spPr>
          <a:xfrm>
            <a:off x="5312243" y="4301475"/>
            <a:ext cx="224034" cy="23904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B8935AE-41F1-4C5E-AB71-708009795C69}"/>
              </a:ext>
            </a:extLst>
          </p:cNvPr>
          <p:cNvSpPr/>
          <p:nvPr/>
        </p:nvSpPr>
        <p:spPr>
          <a:xfrm>
            <a:off x="5995093" y="4103925"/>
            <a:ext cx="224034" cy="23904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1D14F9-2E15-45B9-96F3-90CBC93BD327}"/>
              </a:ext>
            </a:extLst>
          </p:cNvPr>
          <p:cNvCxnSpPr>
            <a:cxnSpLocks/>
          </p:cNvCxnSpPr>
          <p:nvPr/>
        </p:nvCxnSpPr>
        <p:spPr>
          <a:xfrm flipV="1">
            <a:off x="6178192" y="3929618"/>
            <a:ext cx="595768" cy="2500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327DF60-2C0A-4C80-BDBE-81A17E83D928}"/>
              </a:ext>
            </a:extLst>
          </p:cNvPr>
          <p:cNvSpPr/>
          <p:nvPr/>
        </p:nvSpPr>
        <p:spPr>
          <a:xfrm>
            <a:off x="7532364" y="3473364"/>
            <a:ext cx="224034" cy="23904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9A70817-917E-40D6-A8C3-A629363FE4F3}"/>
              </a:ext>
            </a:extLst>
          </p:cNvPr>
          <p:cNvSpPr/>
          <p:nvPr/>
        </p:nvSpPr>
        <p:spPr>
          <a:xfrm>
            <a:off x="6722974" y="3810096"/>
            <a:ext cx="224034" cy="23904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692E76-3C9E-4C4A-9B9B-B0FBAFA39589}"/>
              </a:ext>
            </a:extLst>
          </p:cNvPr>
          <p:cNvSpPr/>
          <p:nvPr/>
        </p:nvSpPr>
        <p:spPr>
          <a:xfrm>
            <a:off x="8243982" y="3016638"/>
            <a:ext cx="224034" cy="23904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F7C91B-4DE8-479B-BED8-1637C7EFEEB0}"/>
              </a:ext>
            </a:extLst>
          </p:cNvPr>
          <p:cNvCxnSpPr>
            <a:cxnSpLocks/>
            <a:stCxn id="30" idx="7"/>
          </p:cNvCxnSpPr>
          <p:nvPr/>
        </p:nvCxnSpPr>
        <p:spPr>
          <a:xfrm flipV="1">
            <a:off x="6914199" y="3599605"/>
            <a:ext cx="609328" cy="2454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1B38866-C7B2-4402-A82C-B9A07937D2E2}"/>
              </a:ext>
            </a:extLst>
          </p:cNvPr>
          <p:cNvCxnSpPr>
            <a:cxnSpLocks/>
          </p:cNvCxnSpPr>
          <p:nvPr/>
        </p:nvCxnSpPr>
        <p:spPr>
          <a:xfrm flipV="1">
            <a:off x="7740769" y="3187966"/>
            <a:ext cx="497311" cy="314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DA5655C-B5D2-4BFE-9022-F3EE45B29A65}"/>
              </a:ext>
            </a:extLst>
          </p:cNvPr>
          <p:cNvSpPr txBox="1"/>
          <p:nvPr/>
        </p:nvSpPr>
        <p:spPr>
          <a:xfrm>
            <a:off x="5069084" y="3971335"/>
            <a:ext cx="86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34.9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C1DD98-27CF-4031-859B-0A95CDF444C5}"/>
              </a:ext>
            </a:extLst>
          </p:cNvPr>
          <p:cNvSpPr txBox="1"/>
          <p:nvPr/>
        </p:nvSpPr>
        <p:spPr>
          <a:xfrm>
            <a:off x="5753263" y="3739889"/>
            <a:ext cx="86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35.7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65E413-85A2-4C61-A13F-B34F66FAA1D4}"/>
              </a:ext>
            </a:extLst>
          </p:cNvPr>
          <p:cNvSpPr txBox="1"/>
          <p:nvPr/>
        </p:nvSpPr>
        <p:spPr>
          <a:xfrm>
            <a:off x="6522096" y="3425608"/>
            <a:ext cx="86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36.6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98BB4E-20E6-431F-8868-6EB718AFCE48}"/>
              </a:ext>
            </a:extLst>
          </p:cNvPr>
          <p:cNvSpPr txBox="1"/>
          <p:nvPr/>
        </p:nvSpPr>
        <p:spPr>
          <a:xfrm>
            <a:off x="7296969" y="3093625"/>
            <a:ext cx="86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37.75</a:t>
            </a:r>
            <a:endParaRPr lang="ko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9AF24C-A924-4D47-9AE5-3714C0CD93C3}"/>
              </a:ext>
            </a:extLst>
          </p:cNvPr>
          <p:cNvSpPr txBox="1"/>
          <p:nvPr/>
        </p:nvSpPr>
        <p:spPr>
          <a:xfrm>
            <a:off x="7999697" y="2710496"/>
            <a:ext cx="86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39.24</a:t>
            </a:r>
            <a:endParaRPr lang="ko-KR" altLang="en-US" b="1" dirty="0"/>
          </a:p>
        </p:txBody>
      </p:sp>
      <p:sp>
        <p:nvSpPr>
          <p:cNvPr id="43" name="말풍선: 타원형 42">
            <a:extLst>
              <a:ext uri="{FF2B5EF4-FFF2-40B4-BE49-F238E27FC236}">
                <a16:creationId xmlns:a16="http://schemas.microsoft.com/office/drawing/2014/main" id="{ACD6B0F6-75DE-4446-B9F4-954763440C50}"/>
              </a:ext>
            </a:extLst>
          </p:cNvPr>
          <p:cNvSpPr/>
          <p:nvPr/>
        </p:nvSpPr>
        <p:spPr>
          <a:xfrm>
            <a:off x="4470253" y="2583460"/>
            <a:ext cx="1358431" cy="1088982"/>
          </a:xfrm>
          <a:prstGeom prst="wedgeEllipseCallout">
            <a:avLst>
              <a:gd name="adj1" fmla="val 67437"/>
              <a:gd name="adj2" fmla="val 50789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54EC3F-F370-4359-BCC5-0DC627F9BF04}"/>
              </a:ext>
            </a:extLst>
          </p:cNvPr>
          <p:cNvSpPr txBox="1"/>
          <p:nvPr/>
        </p:nvSpPr>
        <p:spPr>
          <a:xfrm>
            <a:off x="4470252" y="2801541"/>
            <a:ext cx="135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가구    비율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(%)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12EA75-E15B-451C-B208-97D7934B5894}"/>
              </a:ext>
            </a:extLst>
          </p:cNvPr>
          <p:cNvSpPr txBox="1"/>
          <p:nvPr/>
        </p:nvSpPr>
        <p:spPr>
          <a:xfrm>
            <a:off x="978792" y="5488078"/>
            <a:ext cx="3890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인 가구 규모 추이</a:t>
            </a:r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자료</a:t>
            </a:r>
            <a:r>
              <a:rPr lang="en-US" altLang="ko-KR" b="1" dirty="0"/>
              <a:t>:</a:t>
            </a:r>
            <a:r>
              <a:rPr lang="ko-KR" altLang="en-US" b="1" dirty="0"/>
              <a:t>행정안전부 주민등록 인구통계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3C5A57-DC79-4AEC-9E83-CA1A2D4F28B1}"/>
              </a:ext>
            </a:extLst>
          </p:cNvPr>
          <p:cNvSpPr txBox="1"/>
          <p:nvPr/>
        </p:nvSpPr>
        <p:spPr>
          <a:xfrm>
            <a:off x="5115184" y="6186382"/>
            <a:ext cx="3812432" cy="37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2016   2017    2018   2019    2020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0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001FC7D-28E8-4410-A9E4-7810F8BBC844}"/>
              </a:ext>
            </a:extLst>
          </p:cNvPr>
          <p:cNvSpPr txBox="1"/>
          <p:nvPr/>
        </p:nvSpPr>
        <p:spPr>
          <a:xfrm>
            <a:off x="447113" y="6176773"/>
            <a:ext cx="7159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</a:rPr>
              <a:t>출처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b="1" i="0" dirty="0">
                <a:solidFill>
                  <a:srgbClr val="000000"/>
                </a:solidFill>
                <a:effectLst/>
              </a:rPr>
              <a:t>서울시복지재단의 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'2020</a:t>
            </a:r>
            <a:r>
              <a:rPr lang="ko-KR" altLang="en-US" b="1" i="0" dirty="0">
                <a:solidFill>
                  <a:srgbClr val="000000"/>
                </a:solidFill>
                <a:effectLst/>
              </a:rPr>
              <a:t>년 서울시 고독사 위험계층 실태조사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'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A5E7D0-E178-4323-A33D-995260D1CD1C}"/>
              </a:ext>
            </a:extLst>
          </p:cNvPr>
          <p:cNvGrpSpPr/>
          <p:nvPr/>
        </p:nvGrpSpPr>
        <p:grpSpPr>
          <a:xfrm>
            <a:off x="3547354" y="770463"/>
            <a:ext cx="5097293" cy="5207039"/>
            <a:chOff x="571910" y="681227"/>
            <a:chExt cx="5097293" cy="52070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883727-7270-42D4-91DA-687B6D707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10" y="681227"/>
              <a:ext cx="5097293" cy="520703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B08AF7-D3AD-4C6E-82C5-6D3AC062C0F3}"/>
                </a:ext>
              </a:extLst>
            </p:cNvPr>
            <p:cNvSpPr txBox="1"/>
            <p:nvPr/>
          </p:nvSpPr>
          <p:spPr>
            <a:xfrm>
              <a:off x="4361905" y="4992452"/>
              <a:ext cx="13072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총 </a:t>
              </a:r>
              <a:r>
                <a:rPr lang="en-US" altLang="ko-KR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978</a:t>
              </a:r>
              <a:r>
                <a:rPr lang="ko-KR" altLang="en-US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</a:t>
              </a:r>
            </a:p>
          </p:txBody>
        </p:sp>
      </p:grpSp>
      <p:sp>
        <p:nvSpPr>
          <p:cNvPr id="50" name="제목 1">
            <a:extLst>
              <a:ext uri="{FF2B5EF4-FFF2-40B4-BE49-F238E27FC236}">
                <a16:creationId xmlns:a16="http://schemas.microsoft.com/office/drawing/2014/main" id="{2A22E9F6-617B-4DF8-A2CB-AEF0248130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1200" cy="571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작품 개요 </a:t>
            </a:r>
          </a:p>
        </p:txBody>
      </p:sp>
    </p:spTree>
    <p:extLst>
      <p:ext uri="{BB962C8B-B14F-4D97-AF65-F5344CB8AC3E}">
        <p14:creationId xmlns:p14="http://schemas.microsoft.com/office/powerpoint/2010/main" val="41145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0D2C9B0-80EB-4A91-817A-83767B6D6170}"/>
              </a:ext>
            </a:extLst>
          </p:cNvPr>
          <p:cNvCxnSpPr>
            <a:cxnSpLocks/>
          </p:cNvCxnSpPr>
          <p:nvPr/>
        </p:nvCxnSpPr>
        <p:spPr>
          <a:xfrm>
            <a:off x="5469775" y="5567077"/>
            <a:ext cx="4657898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7C549DA-997C-4EA0-851E-4FFA0D542621}"/>
              </a:ext>
            </a:extLst>
          </p:cNvPr>
          <p:cNvCxnSpPr>
            <a:cxnSpLocks/>
          </p:cNvCxnSpPr>
          <p:nvPr/>
        </p:nvCxnSpPr>
        <p:spPr>
          <a:xfrm>
            <a:off x="5469775" y="4922940"/>
            <a:ext cx="4657898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ACB68D6-A182-47A3-90BF-32810EFFE6F1}"/>
              </a:ext>
            </a:extLst>
          </p:cNvPr>
          <p:cNvCxnSpPr>
            <a:cxnSpLocks/>
          </p:cNvCxnSpPr>
          <p:nvPr/>
        </p:nvCxnSpPr>
        <p:spPr>
          <a:xfrm>
            <a:off x="5462111" y="4172796"/>
            <a:ext cx="4657898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29A29FB-5E57-4E06-B068-FA383FD6A6DE}"/>
              </a:ext>
            </a:extLst>
          </p:cNvPr>
          <p:cNvCxnSpPr>
            <a:cxnSpLocks/>
          </p:cNvCxnSpPr>
          <p:nvPr/>
        </p:nvCxnSpPr>
        <p:spPr>
          <a:xfrm>
            <a:off x="5469775" y="3521454"/>
            <a:ext cx="4657898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378303A-0F63-4F0A-AF1A-A5B38173DA77}"/>
              </a:ext>
            </a:extLst>
          </p:cNvPr>
          <p:cNvCxnSpPr>
            <a:cxnSpLocks/>
          </p:cNvCxnSpPr>
          <p:nvPr/>
        </p:nvCxnSpPr>
        <p:spPr>
          <a:xfrm>
            <a:off x="5475965" y="2869287"/>
            <a:ext cx="4657898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6171A5E-8562-47BD-BAA0-73E0730A6B89}"/>
              </a:ext>
            </a:extLst>
          </p:cNvPr>
          <p:cNvCxnSpPr>
            <a:cxnSpLocks/>
          </p:cNvCxnSpPr>
          <p:nvPr/>
        </p:nvCxnSpPr>
        <p:spPr>
          <a:xfrm>
            <a:off x="5469775" y="2197650"/>
            <a:ext cx="4657898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D1270A3-85C9-47F0-98C0-EBC05E8129E9}"/>
              </a:ext>
            </a:extLst>
          </p:cNvPr>
          <p:cNvCxnSpPr>
            <a:cxnSpLocks/>
          </p:cNvCxnSpPr>
          <p:nvPr/>
        </p:nvCxnSpPr>
        <p:spPr>
          <a:xfrm>
            <a:off x="5469775" y="1646238"/>
            <a:ext cx="4657898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80E36A-0691-43ED-B2BB-8A36B4C775C2}"/>
              </a:ext>
            </a:extLst>
          </p:cNvPr>
          <p:cNvSpPr/>
          <p:nvPr/>
        </p:nvSpPr>
        <p:spPr>
          <a:xfrm>
            <a:off x="5997965" y="2735047"/>
            <a:ext cx="532016" cy="3399359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4DFBDB-B067-4CA9-99DE-02E06A109905}"/>
              </a:ext>
            </a:extLst>
          </p:cNvPr>
          <p:cNvSpPr/>
          <p:nvPr/>
        </p:nvSpPr>
        <p:spPr>
          <a:xfrm>
            <a:off x="6971966" y="2510444"/>
            <a:ext cx="532016" cy="3623962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1800CA-98AD-4B6D-80E8-D52EC38E3119}"/>
              </a:ext>
            </a:extLst>
          </p:cNvPr>
          <p:cNvSpPr/>
          <p:nvPr/>
        </p:nvSpPr>
        <p:spPr>
          <a:xfrm>
            <a:off x="8017804" y="2211186"/>
            <a:ext cx="532016" cy="392322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5A33F-D857-4486-B2CC-5B9156241A29}"/>
              </a:ext>
            </a:extLst>
          </p:cNvPr>
          <p:cNvSpPr/>
          <p:nvPr/>
        </p:nvSpPr>
        <p:spPr>
          <a:xfrm>
            <a:off x="9067468" y="1840736"/>
            <a:ext cx="532016" cy="429367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7A4A87-8DBC-4B09-B667-89C8CF431D65}"/>
              </a:ext>
            </a:extLst>
          </p:cNvPr>
          <p:cNvCxnSpPr>
            <a:cxnSpLocks/>
            <a:endCxn id="27" idx="6"/>
          </p:cNvCxnSpPr>
          <p:nvPr/>
        </p:nvCxnSpPr>
        <p:spPr>
          <a:xfrm>
            <a:off x="6303298" y="4429117"/>
            <a:ext cx="1005406" cy="292125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E964E85-7BE4-4787-8B5B-21911D36599E}"/>
              </a:ext>
            </a:extLst>
          </p:cNvPr>
          <p:cNvSpPr/>
          <p:nvPr/>
        </p:nvSpPr>
        <p:spPr>
          <a:xfrm>
            <a:off x="6151956" y="4301475"/>
            <a:ext cx="224034" cy="23904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4C16EC5-830F-4897-9B4F-5917EE8A602B}"/>
              </a:ext>
            </a:extLst>
          </p:cNvPr>
          <p:cNvCxnSpPr>
            <a:cxnSpLocks/>
          </p:cNvCxnSpPr>
          <p:nvPr/>
        </p:nvCxnSpPr>
        <p:spPr>
          <a:xfrm>
            <a:off x="5469775" y="1406985"/>
            <a:ext cx="0" cy="4732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1893474-398D-4B3C-9BBC-0BCF952046F3}"/>
              </a:ext>
            </a:extLst>
          </p:cNvPr>
          <p:cNvCxnSpPr>
            <a:cxnSpLocks/>
          </p:cNvCxnSpPr>
          <p:nvPr/>
        </p:nvCxnSpPr>
        <p:spPr>
          <a:xfrm>
            <a:off x="10127673" y="1406985"/>
            <a:ext cx="0" cy="4732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387B414-A98B-4674-9A88-AD304ED7862A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308704" y="4474078"/>
            <a:ext cx="857821" cy="23904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351193C9-1983-41A9-B690-FE873D1B9D07}"/>
              </a:ext>
            </a:extLst>
          </p:cNvPr>
          <p:cNvSpPr/>
          <p:nvPr/>
        </p:nvSpPr>
        <p:spPr>
          <a:xfrm>
            <a:off x="7084670" y="4601720"/>
            <a:ext cx="224034" cy="23904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FBDA7B1-5E77-4C88-A828-6BFE921CB82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8344404" y="3725491"/>
            <a:ext cx="921731" cy="69070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8CAB574-AF59-49AF-8B72-BF8971F4EB30}"/>
              </a:ext>
            </a:extLst>
          </p:cNvPr>
          <p:cNvSpPr/>
          <p:nvPr/>
        </p:nvSpPr>
        <p:spPr>
          <a:xfrm>
            <a:off x="8166525" y="4354556"/>
            <a:ext cx="224034" cy="23904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3A707A7-5009-43D7-A457-B06B2B5CEC9D}"/>
              </a:ext>
            </a:extLst>
          </p:cNvPr>
          <p:cNvSpPr/>
          <p:nvPr/>
        </p:nvSpPr>
        <p:spPr>
          <a:xfrm>
            <a:off x="9233326" y="3521454"/>
            <a:ext cx="224034" cy="23904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62EAEF-FDF7-432B-9111-AD5CEE96D3C9}"/>
              </a:ext>
            </a:extLst>
          </p:cNvPr>
          <p:cNvSpPr txBox="1"/>
          <p:nvPr/>
        </p:nvSpPr>
        <p:spPr>
          <a:xfrm>
            <a:off x="3722965" y="1042092"/>
            <a:ext cx="194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총 설치 대수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대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4AD65A-EFEB-413E-BA00-4130FAE636E9}"/>
              </a:ext>
            </a:extLst>
          </p:cNvPr>
          <p:cNvSpPr txBox="1"/>
          <p:nvPr/>
        </p:nvSpPr>
        <p:spPr>
          <a:xfrm>
            <a:off x="9924799" y="1042092"/>
            <a:ext cx="194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연 증가 대수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대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352683-7619-45CC-9CB5-83C279548825}"/>
              </a:ext>
            </a:extLst>
          </p:cNvPr>
          <p:cNvSpPr txBox="1"/>
          <p:nvPr/>
        </p:nvSpPr>
        <p:spPr>
          <a:xfrm>
            <a:off x="4434129" y="1458048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1400000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3C70F4-5E63-4C65-B246-27D3495B49A1}"/>
              </a:ext>
            </a:extLst>
          </p:cNvPr>
          <p:cNvSpPr txBox="1"/>
          <p:nvPr/>
        </p:nvSpPr>
        <p:spPr>
          <a:xfrm>
            <a:off x="4434129" y="5382411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200000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EE5FF0-0416-41FF-B4E1-F2549E8541C8}"/>
              </a:ext>
            </a:extLst>
          </p:cNvPr>
          <p:cNvSpPr txBox="1"/>
          <p:nvPr/>
        </p:nvSpPr>
        <p:spPr>
          <a:xfrm>
            <a:off x="4436040" y="403561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600000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E167A3-BEE5-4605-A62C-2313625A9C93}"/>
              </a:ext>
            </a:extLst>
          </p:cNvPr>
          <p:cNvSpPr txBox="1"/>
          <p:nvPr/>
        </p:nvSpPr>
        <p:spPr>
          <a:xfrm>
            <a:off x="4434129" y="4738274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400000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3D31C7-2390-484C-9A39-CA0B9B11DD0B}"/>
              </a:ext>
            </a:extLst>
          </p:cNvPr>
          <p:cNvSpPr txBox="1"/>
          <p:nvPr/>
        </p:nvSpPr>
        <p:spPr>
          <a:xfrm>
            <a:off x="4434129" y="2684621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1000000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9D3507-290F-4B14-A203-F8025189B436}"/>
              </a:ext>
            </a:extLst>
          </p:cNvPr>
          <p:cNvSpPr txBox="1"/>
          <p:nvPr/>
        </p:nvSpPr>
        <p:spPr>
          <a:xfrm>
            <a:off x="4434129" y="3325665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800000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98D589C-26A6-431A-8113-CB1CC74CECED}"/>
              </a:ext>
            </a:extLst>
          </p:cNvPr>
          <p:cNvSpPr txBox="1"/>
          <p:nvPr/>
        </p:nvSpPr>
        <p:spPr>
          <a:xfrm>
            <a:off x="4434128" y="2040484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1200000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8425F1-ECF1-4A66-BDA3-7951A7E49AAE}"/>
              </a:ext>
            </a:extLst>
          </p:cNvPr>
          <p:cNvSpPr txBox="1"/>
          <p:nvPr/>
        </p:nvSpPr>
        <p:spPr>
          <a:xfrm>
            <a:off x="5949593" y="6203111"/>
            <a:ext cx="465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2017       2018         2019        2020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A682DB0-7861-443C-9E13-A8DAB6E276EE}"/>
              </a:ext>
            </a:extLst>
          </p:cNvPr>
          <p:cNvSpPr txBox="1"/>
          <p:nvPr/>
        </p:nvSpPr>
        <p:spPr>
          <a:xfrm>
            <a:off x="10110100" y="3329821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200000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C36952-7041-453B-A785-EDE6C4C47F2F}"/>
              </a:ext>
            </a:extLst>
          </p:cNvPr>
          <p:cNvSpPr txBox="1"/>
          <p:nvPr/>
        </p:nvSpPr>
        <p:spPr>
          <a:xfrm>
            <a:off x="10110100" y="4028198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160000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7A5166-6799-48DA-8321-738CF7CB15E6}"/>
              </a:ext>
            </a:extLst>
          </p:cNvPr>
          <p:cNvSpPr txBox="1"/>
          <p:nvPr/>
        </p:nvSpPr>
        <p:spPr>
          <a:xfrm>
            <a:off x="10114467" y="4736146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80000</a:t>
            </a:r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88856D3-EB1B-4790-8BBC-0918BB62392D}"/>
              </a:ext>
            </a:extLst>
          </p:cNvPr>
          <p:cNvSpPr txBox="1"/>
          <p:nvPr/>
        </p:nvSpPr>
        <p:spPr>
          <a:xfrm>
            <a:off x="10120658" y="5382477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40000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BF1687-A871-482F-9E3A-B28FB56CE313}"/>
              </a:ext>
            </a:extLst>
          </p:cNvPr>
          <p:cNvSpPr txBox="1"/>
          <p:nvPr/>
        </p:nvSpPr>
        <p:spPr>
          <a:xfrm>
            <a:off x="664751" y="1956246"/>
            <a:ext cx="3070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CCTV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20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많아짐에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따라 실시간으로 확인을 할 수가 없기에 영상의 우선순위 필터링이 필수라고 생각한다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sz="2000" dirty="0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DE34F675-9AA2-482D-9296-9ACB38572D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1200" cy="571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작품 개요 </a:t>
            </a:r>
          </a:p>
        </p:txBody>
      </p:sp>
    </p:spTree>
    <p:extLst>
      <p:ext uri="{BB962C8B-B14F-4D97-AF65-F5344CB8AC3E}">
        <p14:creationId xmlns:p14="http://schemas.microsoft.com/office/powerpoint/2010/main" val="161749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C6E733D7-2407-4A13-AEA0-FF5D684BA6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1200" cy="571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작품 개요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CEBC449-8E5E-4B44-9555-CA9DBD4FC0EC}"/>
              </a:ext>
            </a:extLst>
          </p:cNvPr>
          <p:cNvGrpSpPr/>
          <p:nvPr/>
        </p:nvGrpSpPr>
        <p:grpSpPr>
          <a:xfrm>
            <a:off x="2683149" y="371099"/>
            <a:ext cx="6825702" cy="5567601"/>
            <a:chOff x="3108007" y="371099"/>
            <a:chExt cx="6825702" cy="5567601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1BF1687-A871-482F-9E3A-B28FB56CE313}"/>
                </a:ext>
              </a:extLst>
            </p:cNvPr>
            <p:cNvSpPr txBox="1"/>
            <p:nvPr/>
          </p:nvSpPr>
          <p:spPr>
            <a:xfrm>
              <a:off x="3108007" y="376591"/>
              <a:ext cx="2285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사람 관절 </a:t>
              </a:r>
              <a:r>
                <a:rPr lang="ko-KR" altLang="en-US" sz="2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추적</a:t>
              </a:r>
              <a:endParaRPr lang="ko-KR" altLang="en-US" sz="20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endParaRPr>
            </a:p>
          </p:txBody>
        </p:sp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5740A8FE-974B-43F4-8108-90490FA4C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8007" y="826362"/>
              <a:ext cx="2987993" cy="262943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A59ACF-077E-4BAF-9FD8-DE945032B195}"/>
                </a:ext>
              </a:extLst>
            </p:cNvPr>
            <p:cNvSpPr txBox="1"/>
            <p:nvPr/>
          </p:nvSpPr>
          <p:spPr>
            <a:xfrm>
              <a:off x="7234801" y="371099"/>
              <a:ext cx="1849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2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행동 인식</a:t>
              </a:r>
              <a:endParaRPr lang="ko-KR" altLang="en-US" sz="20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3D0090-77F3-406B-98F8-854ED678B34B}"/>
                </a:ext>
              </a:extLst>
            </p:cNvPr>
            <p:cNvSpPr txBox="1"/>
            <p:nvPr/>
          </p:nvSpPr>
          <p:spPr>
            <a:xfrm>
              <a:off x="3761428" y="3710969"/>
              <a:ext cx="2394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긴급 상황 알림</a:t>
              </a:r>
              <a:endParaRPr lang="ko-KR" altLang="en-US" sz="20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CE573C-6340-48A7-9CBC-7ACD141C1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5"/>
            <a:stretch/>
          </p:blipFill>
          <p:spPr>
            <a:xfrm>
              <a:off x="7296248" y="771209"/>
              <a:ext cx="2637461" cy="26577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4C0EC2-1545-462B-A073-99CDD23F4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27" t="38966" b="22132"/>
            <a:stretch/>
          </p:blipFill>
          <p:spPr>
            <a:xfrm>
              <a:off x="3650826" y="4093197"/>
              <a:ext cx="5433012" cy="1845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476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6288941-3C5F-4E1C-A77E-EEBF5B93AAE9}"/>
              </a:ext>
            </a:extLst>
          </p:cNvPr>
          <p:cNvSpPr/>
          <p:nvPr/>
        </p:nvSpPr>
        <p:spPr>
          <a:xfrm>
            <a:off x="2100427" y="694884"/>
            <a:ext cx="5576011" cy="489696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   </a:t>
            </a:r>
            <a:endParaRPr lang="ko-KR" altLang="en-US" sz="2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5F6C63C-60A9-4735-83FD-9D485AC24BF7}"/>
              </a:ext>
            </a:extLst>
          </p:cNvPr>
          <p:cNvSpPr/>
          <p:nvPr/>
        </p:nvSpPr>
        <p:spPr>
          <a:xfrm>
            <a:off x="6520160" y="2610727"/>
            <a:ext cx="1075266" cy="115993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  </a:t>
            </a:r>
            <a:endParaRPr lang="ko-KR" altLang="en-US" sz="20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856AB2A-0D1F-47AA-9A8A-29A6EFBC6302}"/>
              </a:ext>
            </a:extLst>
          </p:cNvPr>
          <p:cNvSpPr/>
          <p:nvPr/>
        </p:nvSpPr>
        <p:spPr>
          <a:xfrm>
            <a:off x="4879033" y="2597915"/>
            <a:ext cx="1075266" cy="115993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  </a:t>
            </a:r>
            <a:endParaRPr lang="ko-KR" altLang="en-US" sz="2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8A63DF0-D50F-4F89-994A-D8F1A840123C}"/>
              </a:ext>
            </a:extLst>
          </p:cNvPr>
          <p:cNvSpPr/>
          <p:nvPr/>
        </p:nvSpPr>
        <p:spPr>
          <a:xfrm>
            <a:off x="5387349" y="1109980"/>
            <a:ext cx="1075266" cy="115993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5FE2C7-810A-4260-AFF1-F2AA4748D25A}"/>
              </a:ext>
            </a:extLst>
          </p:cNvPr>
          <p:cNvSpPr/>
          <p:nvPr/>
        </p:nvSpPr>
        <p:spPr>
          <a:xfrm>
            <a:off x="3785979" y="1107525"/>
            <a:ext cx="1075266" cy="115993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77CFB3-F24A-48C6-8E69-D0AAD6E35CA6}"/>
              </a:ext>
            </a:extLst>
          </p:cNvPr>
          <p:cNvSpPr/>
          <p:nvPr/>
        </p:nvSpPr>
        <p:spPr>
          <a:xfrm>
            <a:off x="9804579" y="564829"/>
            <a:ext cx="1075266" cy="115993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B8A9EF-3683-4290-9977-06855D1254BC}"/>
              </a:ext>
            </a:extLst>
          </p:cNvPr>
          <p:cNvSpPr/>
          <p:nvPr/>
        </p:nvSpPr>
        <p:spPr>
          <a:xfrm>
            <a:off x="9804579" y="3505482"/>
            <a:ext cx="1075266" cy="115993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919D3B-92C1-4E84-BB60-ADCDEF0DCBC1}"/>
              </a:ext>
            </a:extLst>
          </p:cNvPr>
          <p:cNvSpPr/>
          <p:nvPr/>
        </p:nvSpPr>
        <p:spPr>
          <a:xfrm>
            <a:off x="313267" y="2748068"/>
            <a:ext cx="1075266" cy="115993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E4D27-04D1-4674-ABC5-7AB834E51A48}"/>
              </a:ext>
            </a:extLst>
          </p:cNvPr>
          <p:cNvSpPr txBox="1"/>
          <p:nvPr/>
        </p:nvSpPr>
        <p:spPr>
          <a:xfrm>
            <a:off x="490194" y="3143368"/>
            <a:ext cx="77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웹 캠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3C20410-46B6-4768-9A86-C71B6F8E47E8}"/>
              </a:ext>
            </a:extLst>
          </p:cNvPr>
          <p:cNvCxnSpPr>
            <a:cxnSpLocks/>
          </p:cNvCxnSpPr>
          <p:nvPr/>
        </p:nvCxnSpPr>
        <p:spPr>
          <a:xfrm flipV="1">
            <a:off x="1565460" y="3328033"/>
            <a:ext cx="431559" cy="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3567C9F-BD27-4AC3-A5D8-D0BF734BE7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37181" y="2690943"/>
            <a:ext cx="787604" cy="593618"/>
          </a:xfrm>
          <a:prstGeom prst="bentConnector3">
            <a:avLst>
              <a:gd name="adj1" fmla="val -66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B75D581-5047-4443-B25B-5BEE104FAA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46686" y="1914042"/>
            <a:ext cx="805221" cy="566353"/>
          </a:xfrm>
          <a:prstGeom prst="bentConnector3">
            <a:avLst>
              <a:gd name="adj1" fmla="val -161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08D7A9-57BB-4C3B-BE90-D7C4067B8F7E}"/>
              </a:ext>
            </a:extLst>
          </p:cNvPr>
          <p:cNvSpPr txBox="1"/>
          <p:nvPr/>
        </p:nvSpPr>
        <p:spPr>
          <a:xfrm>
            <a:off x="9934577" y="821629"/>
            <a:ext cx="113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휴대폰 알림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57226B-DB21-4165-B541-591F180917CF}"/>
              </a:ext>
            </a:extLst>
          </p:cNvPr>
          <p:cNvSpPr txBox="1"/>
          <p:nvPr/>
        </p:nvSpPr>
        <p:spPr>
          <a:xfrm>
            <a:off x="9884676" y="3895619"/>
            <a:ext cx="113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PC</a:t>
            </a:r>
            <a:r>
              <a:rPr lang="ko-KR" altLang="en-US" b="1" dirty="0"/>
              <a:t>알림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2897E2A-A6E0-4B0C-9942-CF8FD444AB57}"/>
              </a:ext>
            </a:extLst>
          </p:cNvPr>
          <p:cNvCxnSpPr>
            <a:cxnSpLocks/>
            <a:stCxn id="1045" idx="2"/>
          </p:cNvCxnSpPr>
          <p:nvPr/>
        </p:nvCxnSpPr>
        <p:spPr>
          <a:xfrm rot="5400000">
            <a:off x="3989688" y="934923"/>
            <a:ext cx="2771062" cy="7187952"/>
          </a:xfrm>
          <a:prstGeom prst="bentConnector2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0693F00-AEA6-4ADA-A214-BADB382B4D5E}"/>
              </a:ext>
            </a:extLst>
          </p:cNvPr>
          <p:cNvCxnSpPr>
            <a:cxnSpLocks/>
          </p:cNvCxnSpPr>
          <p:nvPr/>
        </p:nvCxnSpPr>
        <p:spPr>
          <a:xfrm flipV="1">
            <a:off x="1781239" y="3512700"/>
            <a:ext cx="0" cy="24017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2B094B-67EB-4E2D-8FEB-4513FC76FC74}"/>
              </a:ext>
            </a:extLst>
          </p:cNvPr>
          <p:cNvSpPr txBox="1"/>
          <p:nvPr/>
        </p:nvSpPr>
        <p:spPr>
          <a:xfrm>
            <a:off x="4679384" y="5146383"/>
            <a:ext cx="113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PC</a:t>
            </a:r>
            <a:endParaRPr lang="ko-KR" altLang="en-US" sz="20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7FA469-B4CC-4FF2-B8E4-1CBFB2DE170F}"/>
              </a:ext>
            </a:extLst>
          </p:cNvPr>
          <p:cNvSpPr/>
          <p:nvPr/>
        </p:nvSpPr>
        <p:spPr>
          <a:xfrm>
            <a:off x="2235166" y="1102441"/>
            <a:ext cx="1075266" cy="115993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F1D832-AB36-4CE4-8C2C-F49C6C76709D}"/>
              </a:ext>
            </a:extLst>
          </p:cNvPr>
          <p:cNvSpPr txBox="1"/>
          <p:nvPr/>
        </p:nvSpPr>
        <p:spPr>
          <a:xfrm>
            <a:off x="2239810" y="1193262"/>
            <a:ext cx="1387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MPII</a:t>
            </a:r>
            <a:r>
              <a:rPr lang="ko-KR" altLang="en-US" b="1" dirty="0"/>
              <a:t> 네트워크 불러옴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4501E2-9D9A-4AFF-ACF4-5BE0C4D519B5}"/>
              </a:ext>
            </a:extLst>
          </p:cNvPr>
          <p:cNvSpPr txBox="1"/>
          <p:nvPr/>
        </p:nvSpPr>
        <p:spPr>
          <a:xfrm>
            <a:off x="3896798" y="1399649"/>
            <a:ext cx="96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이미지 읽음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E3CA66-7D74-4307-8BD0-E0429922E94C}"/>
              </a:ext>
            </a:extLst>
          </p:cNvPr>
          <p:cNvSpPr txBox="1"/>
          <p:nvPr/>
        </p:nvSpPr>
        <p:spPr>
          <a:xfrm>
            <a:off x="5482092" y="1399649"/>
            <a:ext cx="9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 처리 작업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D38D06-419B-47BB-AC6E-54A68424A4DC}"/>
              </a:ext>
            </a:extLst>
          </p:cNvPr>
          <p:cNvSpPr txBox="1"/>
          <p:nvPr/>
        </p:nvSpPr>
        <p:spPr>
          <a:xfrm>
            <a:off x="6525570" y="2741189"/>
            <a:ext cx="1156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MPII </a:t>
            </a:r>
            <a:r>
              <a:rPr lang="ko-KR" altLang="en-US" b="1" dirty="0"/>
              <a:t>네트워크에 입력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F6CF1F-53F9-4001-9B2A-84AE0A7B5339}"/>
              </a:ext>
            </a:extLst>
          </p:cNvPr>
          <p:cNvSpPr txBox="1"/>
          <p:nvPr/>
        </p:nvSpPr>
        <p:spPr>
          <a:xfrm>
            <a:off x="5061055" y="2758126"/>
            <a:ext cx="772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관절정보탐지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797AF81-1AE8-4CB6-B171-4550D87DF254}"/>
              </a:ext>
            </a:extLst>
          </p:cNvPr>
          <p:cNvCxnSpPr>
            <a:cxnSpLocks/>
          </p:cNvCxnSpPr>
          <p:nvPr/>
        </p:nvCxnSpPr>
        <p:spPr>
          <a:xfrm flipV="1">
            <a:off x="3368819" y="1704368"/>
            <a:ext cx="384340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CB08A9A-4548-45B6-AD77-F9CC080F7ADA}"/>
              </a:ext>
            </a:extLst>
          </p:cNvPr>
          <p:cNvCxnSpPr>
            <a:cxnSpLocks/>
          </p:cNvCxnSpPr>
          <p:nvPr/>
        </p:nvCxnSpPr>
        <p:spPr>
          <a:xfrm flipV="1">
            <a:off x="4934736" y="1722814"/>
            <a:ext cx="384340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E6EB545-9F3A-4788-82E8-E4890F4E7867}"/>
              </a:ext>
            </a:extLst>
          </p:cNvPr>
          <p:cNvCxnSpPr>
            <a:cxnSpLocks/>
          </p:cNvCxnSpPr>
          <p:nvPr/>
        </p:nvCxnSpPr>
        <p:spPr>
          <a:xfrm flipH="1" flipV="1">
            <a:off x="6045059" y="3202854"/>
            <a:ext cx="35435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연결선: 꺾임 1025">
            <a:extLst>
              <a:ext uri="{FF2B5EF4-FFF2-40B4-BE49-F238E27FC236}">
                <a16:creationId xmlns:a16="http://schemas.microsoft.com/office/drawing/2014/main" id="{1A54C316-2D4F-441C-97F0-9AE4CA4686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8634" y="1844532"/>
            <a:ext cx="579659" cy="398664"/>
          </a:xfrm>
          <a:prstGeom prst="bentConnector3">
            <a:avLst>
              <a:gd name="adj1" fmla="val 124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3CF5198-D4CF-4FCC-AE97-B81C2A248B34}"/>
              </a:ext>
            </a:extLst>
          </p:cNvPr>
          <p:cNvSpPr/>
          <p:nvPr/>
        </p:nvSpPr>
        <p:spPr>
          <a:xfrm>
            <a:off x="3237968" y="2593950"/>
            <a:ext cx="1075266" cy="115993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  </a:t>
            </a:r>
            <a:endParaRPr lang="ko-KR" altLang="en-US" sz="2000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C574BC1-7978-4880-B751-A7F781A541FC}"/>
              </a:ext>
            </a:extLst>
          </p:cNvPr>
          <p:cNvCxnSpPr>
            <a:cxnSpLocks/>
          </p:cNvCxnSpPr>
          <p:nvPr/>
        </p:nvCxnSpPr>
        <p:spPr>
          <a:xfrm flipH="1" flipV="1">
            <a:off x="4433670" y="3219791"/>
            <a:ext cx="35435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B37500-FF46-441F-B273-D128832398F8}"/>
              </a:ext>
            </a:extLst>
          </p:cNvPr>
          <p:cNvSpPr txBox="1"/>
          <p:nvPr/>
        </p:nvSpPr>
        <p:spPr>
          <a:xfrm>
            <a:off x="3395486" y="2837181"/>
            <a:ext cx="903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관절 </a:t>
            </a:r>
            <a:r>
              <a:rPr lang="ko-KR" altLang="en-US" b="1" dirty="0" err="1"/>
              <a:t>트래킹</a:t>
            </a:r>
            <a:endParaRPr lang="ko-KR" altLang="en-US" b="1" dirty="0"/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989EAA4B-AB73-47B1-8392-62131828C43E}"/>
              </a:ext>
            </a:extLst>
          </p:cNvPr>
          <p:cNvCxnSpPr>
            <a:cxnSpLocks/>
          </p:cNvCxnSpPr>
          <p:nvPr/>
        </p:nvCxnSpPr>
        <p:spPr>
          <a:xfrm rot="5400000">
            <a:off x="2553157" y="3351880"/>
            <a:ext cx="654824" cy="416924"/>
          </a:xfrm>
          <a:prstGeom prst="bentConnector3">
            <a:avLst>
              <a:gd name="adj1" fmla="val -77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A2D88FF-3B77-4243-ADD0-6EF93431BD84}"/>
              </a:ext>
            </a:extLst>
          </p:cNvPr>
          <p:cNvSpPr/>
          <p:nvPr/>
        </p:nvSpPr>
        <p:spPr>
          <a:xfrm>
            <a:off x="2265431" y="4080375"/>
            <a:ext cx="1075266" cy="115993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  </a:t>
            </a:r>
            <a:endParaRPr lang="ko-KR" altLang="en-US" sz="2000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28238E-8648-4FC0-9EEC-03007F4CDE80}"/>
              </a:ext>
            </a:extLst>
          </p:cNvPr>
          <p:cNvSpPr txBox="1"/>
          <p:nvPr/>
        </p:nvSpPr>
        <p:spPr>
          <a:xfrm>
            <a:off x="2238167" y="4375501"/>
            <a:ext cx="114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행동 구분 알고리즘</a:t>
            </a:r>
          </a:p>
        </p:txBody>
      </p:sp>
      <p:sp>
        <p:nvSpPr>
          <p:cNvPr id="1045" name="다이아몬드 1044">
            <a:extLst>
              <a:ext uri="{FF2B5EF4-FFF2-40B4-BE49-F238E27FC236}">
                <a16:creationId xmlns:a16="http://schemas.microsoft.com/office/drawing/2014/main" id="{8113016D-7F95-49B1-8B26-946083089474}"/>
              </a:ext>
            </a:extLst>
          </p:cNvPr>
          <p:cNvSpPr/>
          <p:nvPr/>
        </p:nvSpPr>
        <p:spPr>
          <a:xfrm>
            <a:off x="8175774" y="2079885"/>
            <a:ext cx="1586841" cy="1063483"/>
          </a:xfrm>
          <a:prstGeom prst="diamond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39926C0C-EC10-4C6C-AD7C-8B39B38B53B6}"/>
              </a:ext>
            </a:extLst>
          </p:cNvPr>
          <p:cNvSpPr txBox="1"/>
          <p:nvPr/>
        </p:nvSpPr>
        <p:spPr>
          <a:xfrm>
            <a:off x="8634774" y="2303898"/>
            <a:ext cx="770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긴급상황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E1BAC6E-1196-43B5-BE00-FE9C39CE4610}"/>
              </a:ext>
            </a:extLst>
          </p:cNvPr>
          <p:cNvCxnSpPr>
            <a:cxnSpLocks/>
          </p:cNvCxnSpPr>
          <p:nvPr/>
        </p:nvCxnSpPr>
        <p:spPr>
          <a:xfrm flipV="1">
            <a:off x="7746306" y="2627063"/>
            <a:ext cx="384340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제목 1">
            <a:extLst>
              <a:ext uri="{FF2B5EF4-FFF2-40B4-BE49-F238E27FC236}">
                <a16:creationId xmlns:a16="http://schemas.microsoft.com/office/drawing/2014/main" id="{760F0441-8726-4F13-A3B4-A00E8ECE0A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1200" cy="571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구동 방식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49C89-9A4C-4920-BDF0-225C8921E4A5}"/>
              </a:ext>
            </a:extLst>
          </p:cNvPr>
          <p:cNvSpPr txBox="1"/>
          <p:nvPr/>
        </p:nvSpPr>
        <p:spPr>
          <a:xfrm>
            <a:off x="9818420" y="2190592"/>
            <a:ext cx="42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Y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0F7A84-DA80-4536-B56A-32507D8A1121}"/>
              </a:ext>
            </a:extLst>
          </p:cNvPr>
          <p:cNvSpPr txBox="1"/>
          <p:nvPr/>
        </p:nvSpPr>
        <p:spPr>
          <a:xfrm>
            <a:off x="9013398" y="3098726"/>
            <a:ext cx="42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N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8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C64068-CA0F-49ED-AC64-4B35EE00D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65" y="1501775"/>
            <a:ext cx="13684629" cy="55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51639720">
            <a:extLst>
              <a:ext uri="{FF2B5EF4-FFF2-40B4-BE49-F238E27FC236}">
                <a16:creationId xmlns:a16="http://schemas.microsoft.com/office/drawing/2014/main" id="{14EBCE47-9C6F-4B23-83F1-F99316854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17" y="1927722"/>
            <a:ext cx="6648488" cy="41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A365A20-247C-489C-B5BF-9597C3B9E8E7}"/>
              </a:ext>
            </a:extLst>
          </p:cNvPr>
          <p:cNvSpPr txBox="1"/>
          <p:nvPr/>
        </p:nvSpPr>
        <p:spPr>
          <a:xfrm>
            <a:off x="4958317" y="1501775"/>
            <a:ext cx="547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MPII Human Pose </a:t>
            </a:r>
            <a:r>
              <a:rPr lang="ko-KR" altLang="en-US" sz="2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18AF703-E918-4964-87BA-A88547635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245" y="18011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7497FB-4A4E-4D1A-A9FC-0F5B6F596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0645" y="19535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80AA6A-01C7-432E-BBEB-54F2D9D43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76" y="1953559"/>
            <a:ext cx="3304330" cy="3631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CA4E3A-196A-4721-8C81-E5C617944FBF}"/>
              </a:ext>
            </a:extLst>
          </p:cNvPr>
          <p:cNvSpPr txBox="1"/>
          <p:nvPr/>
        </p:nvSpPr>
        <p:spPr>
          <a:xfrm>
            <a:off x="1044076" y="1528334"/>
            <a:ext cx="213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Pose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DAD1113-F893-44BE-B061-402FC0FF62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1200" cy="571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작품 내용 </a:t>
            </a:r>
          </a:p>
        </p:txBody>
      </p:sp>
    </p:spTree>
    <p:extLst>
      <p:ext uri="{BB962C8B-B14F-4D97-AF65-F5344CB8AC3E}">
        <p14:creationId xmlns:p14="http://schemas.microsoft.com/office/powerpoint/2010/main" val="19459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1282</Words>
  <Application>Microsoft Office PowerPoint</Application>
  <PresentationFormat>와이드스크린</PresentationFormat>
  <Paragraphs>244</Paragraphs>
  <Slides>31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AppleSDGothicNeo</vt:lpstr>
      <vt:lpstr>HY견고딕</vt:lpstr>
      <vt:lpstr>Spoqa Han Sans</vt:lpstr>
      <vt:lpstr>맑은 고딕</vt:lpstr>
      <vt:lpstr>맑은 고딕</vt:lpstr>
      <vt:lpstr>바탕</vt:lpstr>
      <vt:lpstr>한양신명조</vt:lpstr>
      <vt:lpstr>함초롬바탕</vt:lpstr>
      <vt:lpstr>Arial</vt:lpstr>
      <vt:lpstr>Wingdings</vt:lpstr>
      <vt:lpstr>다이아몬드 눈금 16x9</vt:lpstr>
      <vt:lpstr>영상처리를 활용한 행동 인식 긴급 상황 알림 시스템</vt:lpstr>
      <vt:lpstr>목차</vt:lpstr>
      <vt:lpstr>작품 개요</vt:lpstr>
      <vt:lpstr>작품 개요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작품 내용 </vt:lpstr>
      <vt:lpstr>작품 내용 </vt:lpstr>
      <vt:lpstr>작품 내용 </vt:lpstr>
      <vt:lpstr>작품 내용 </vt:lpstr>
      <vt:lpstr>작품 내용 </vt:lpstr>
      <vt:lpstr>작품 내용 </vt:lpstr>
      <vt:lpstr>작품 내용 </vt:lpstr>
      <vt:lpstr>실험 내용 </vt:lpstr>
      <vt:lpstr>실험 내용 </vt:lpstr>
      <vt:lpstr>실험 내용 </vt:lpstr>
      <vt:lpstr>실험 내용 </vt:lpstr>
      <vt:lpstr>실험 내용 </vt:lpstr>
      <vt:lpstr>실험 내용 </vt:lpstr>
      <vt:lpstr>실험 내용 </vt:lpstr>
      <vt:lpstr>실험 내용 </vt:lpstr>
      <vt:lpstr>실험 내용 </vt:lpstr>
      <vt:lpstr>실험 내용 </vt:lpstr>
      <vt:lpstr>시연 영상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거북목 증후군 예방 시스템</dc:title>
  <dc:creator>user</dc:creator>
  <cp:lastModifiedBy>정영철</cp:lastModifiedBy>
  <cp:revision>89</cp:revision>
  <dcterms:created xsi:type="dcterms:W3CDTF">2020-06-21T12:38:44Z</dcterms:created>
  <dcterms:modified xsi:type="dcterms:W3CDTF">2021-12-01T04:23:08Z</dcterms:modified>
</cp:coreProperties>
</file>